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1" r:id="rId3"/>
    <p:sldId id="262" r:id="rId4"/>
    <p:sldId id="257" r:id="rId5"/>
    <p:sldId id="259"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3" d="100"/>
          <a:sy n="53" d="100"/>
        </p:scale>
        <p:origin x="82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22C7FC-8E40-4FCA-BCC8-2D85608146B8}"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AB681-6C77-4E45-9EA5-E77E4F7E47E9}" type="slidenum">
              <a:rPr lang="en-US" smtClean="0"/>
              <a:t>‹#›</a:t>
            </a:fld>
            <a:endParaRPr lang="en-US"/>
          </a:p>
        </p:txBody>
      </p:sp>
    </p:spTree>
    <p:extLst>
      <p:ext uri="{BB962C8B-B14F-4D97-AF65-F5344CB8AC3E}">
        <p14:creationId xmlns:p14="http://schemas.microsoft.com/office/powerpoint/2010/main" val="424410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0D58-0718-4B72-F92B-3E2BD7CE83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B6DC39-8641-9521-5C2C-CADAD8EB7A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387793-F36A-655F-920D-618BB9E42FF9}"/>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5" name="Footer Placeholder 4">
            <a:extLst>
              <a:ext uri="{FF2B5EF4-FFF2-40B4-BE49-F238E27FC236}">
                <a16:creationId xmlns:a16="http://schemas.microsoft.com/office/drawing/2014/main" id="{82A2B0CC-B368-A78A-B6A5-D4AA086C7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2D696-A9D9-CF40-F311-335E5E371016}"/>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3399874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9F50-9128-0448-038B-E52C39B19A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9A1F-86FD-3386-B665-97EF798710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813DA-F3CB-D548-650F-51FCED36C85D}"/>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5" name="Footer Placeholder 4">
            <a:extLst>
              <a:ext uri="{FF2B5EF4-FFF2-40B4-BE49-F238E27FC236}">
                <a16:creationId xmlns:a16="http://schemas.microsoft.com/office/drawing/2014/main" id="{C8C6E370-AF29-4088-E1DA-52AF6EF61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80014-3A9D-9CB2-B25B-E9F7FEF3A4C6}"/>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74369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C5B700-E30B-52EC-9C2B-97B64D975E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5932E1-E2EC-C61C-D153-15BCBCE7FB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46693-5B08-F1F7-D790-2DC9F5D7D2C7}"/>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5" name="Footer Placeholder 4">
            <a:extLst>
              <a:ext uri="{FF2B5EF4-FFF2-40B4-BE49-F238E27FC236}">
                <a16:creationId xmlns:a16="http://schemas.microsoft.com/office/drawing/2014/main" id="{9B8515D9-FB1E-9189-DD2F-2ED58F72C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6D085-0ECA-8B9F-F114-8F9FCE7FB71D}"/>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121018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D57E-CE85-DF94-1791-DE42643AC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492705-5C4C-42FC-0266-61BACF43B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D58D4B-B124-4F21-522F-F14BB11AC4E3}"/>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5" name="Footer Placeholder 4">
            <a:extLst>
              <a:ext uri="{FF2B5EF4-FFF2-40B4-BE49-F238E27FC236}">
                <a16:creationId xmlns:a16="http://schemas.microsoft.com/office/drawing/2014/main" id="{A23F3C56-BADF-3B46-B1C2-C070CED66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873E4-E629-D4FA-CF22-148F941A0712}"/>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1942591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EAFF-490D-75D6-1300-4B266B9ED5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94D43E-A6E4-A917-7517-F4F17DF50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72CCE-B7C3-A903-CE0D-12CAAFA8F74C}"/>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5" name="Footer Placeholder 4">
            <a:extLst>
              <a:ext uri="{FF2B5EF4-FFF2-40B4-BE49-F238E27FC236}">
                <a16:creationId xmlns:a16="http://schemas.microsoft.com/office/drawing/2014/main" id="{C6B1BF07-61DB-AECF-F19F-78EC40570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8F81D-3B8C-0360-F932-AC49C6D9731A}"/>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4292826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14237-7CDD-3BC4-2953-19F7F39388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798FA9-176A-6229-6399-B07C2F8A8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B77B83-AF36-3D11-14C6-73E82BA28A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DE0936-C574-96B2-1D55-045886E3B1BF}"/>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6" name="Footer Placeholder 5">
            <a:extLst>
              <a:ext uri="{FF2B5EF4-FFF2-40B4-BE49-F238E27FC236}">
                <a16:creationId xmlns:a16="http://schemas.microsoft.com/office/drawing/2014/main" id="{F40A12C4-4E1B-1DBF-29AB-6BE684F50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B02A0-63FC-8A21-4CC5-03ACB6FDFBD0}"/>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505907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257D-DB54-01A0-BB06-128231E4C9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165BD1-B6C9-B92D-6507-B70B4EF33F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26D5E1-BB46-73FF-3AE4-EEF3980280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ED0743-F99D-E30D-D82D-249ECA3923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B94DD2-67CB-97A8-98DB-7B7E90458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7A80C2-16AA-5504-C106-F48A89E6983F}"/>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8" name="Footer Placeholder 7">
            <a:extLst>
              <a:ext uri="{FF2B5EF4-FFF2-40B4-BE49-F238E27FC236}">
                <a16:creationId xmlns:a16="http://schemas.microsoft.com/office/drawing/2014/main" id="{0FC03536-AB65-524C-86EF-FEC316219C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5617BC-C6C6-EE3F-B5C6-41ADFF64D381}"/>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397868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52A0-F160-D6EA-154F-40D2004DD2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E71FB7-3D98-40C7-7D87-44F1DBCC2742}"/>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4" name="Footer Placeholder 3">
            <a:extLst>
              <a:ext uri="{FF2B5EF4-FFF2-40B4-BE49-F238E27FC236}">
                <a16:creationId xmlns:a16="http://schemas.microsoft.com/office/drawing/2014/main" id="{7DE00050-DE05-B5FB-2DCC-F9C7E1EC28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FDDDE6-776F-9FEB-F705-AB497C8AA9C1}"/>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3048666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712D66-A556-2A03-415D-4EAF3C6D24CC}"/>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3" name="Footer Placeholder 2">
            <a:extLst>
              <a:ext uri="{FF2B5EF4-FFF2-40B4-BE49-F238E27FC236}">
                <a16:creationId xmlns:a16="http://schemas.microsoft.com/office/drawing/2014/main" id="{4FAF1954-556C-4531-0E13-DB4604C1B6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5BADFA-39AA-472E-C4EF-66757BAB0C36}"/>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30836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2D64C-96CF-F588-AD84-CAF28B9327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BC2E68-1E20-B7B4-7DF1-159AEA8784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FF1756-1360-F5CE-40C9-259EF6FB0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E2EBA3-22A2-5FFE-F2AD-5D1CCE603486}"/>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6" name="Footer Placeholder 5">
            <a:extLst>
              <a:ext uri="{FF2B5EF4-FFF2-40B4-BE49-F238E27FC236}">
                <a16:creationId xmlns:a16="http://schemas.microsoft.com/office/drawing/2014/main" id="{B475F14F-70C0-522C-333A-0C69993FC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1BDD3C-98EB-AD69-5648-9E1707CB61DE}"/>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1601794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702F-3A0E-3E49-83EE-05BCF5F38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735FF2-4F64-361F-1C0E-49FEE115C6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0FA7D0-5183-9DB5-F212-36BF0B3909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795778-01F7-C0AD-D57C-D58B7D635F1D}"/>
              </a:ext>
            </a:extLst>
          </p:cNvPr>
          <p:cNvSpPr>
            <a:spLocks noGrp="1"/>
          </p:cNvSpPr>
          <p:nvPr>
            <p:ph type="dt" sz="half" idx="10"/>
          </p:nvPr>
        </p:nvSpPr>
        <p:spPr/>
        <p:txBody>
          <a:bodyPr/>
          <a:lstStyle/>
          <a:p>
            <a:fld id="{031EA008-D9EF-46CE-B8A3-360D57983DA3}" type="datetimeFigureOut">
              <a:rPr lang="en-US" smtClean="0"/>
              <a:t>5/21/2024</a:t>
            </a:fld>
            <a:endParaRPr lang="en-US"/>
          </a:p>
        </p:txBody>
      </p:sp>
      <p:sp>
        <p:nvSpPr>
          <p:cNvPr id="6" name="Footer Placeholder 5">
            <a:extLst>
              <a:ext uri="{FF2B5EF4-FFF2-40B4-BE49-F238E27FC236}">
                <a16:creationId xmlns:a16="http://schemas.microsoft.com/office/drawing/2014/main" id="{28C8629D-60FD-CC1A-ABB2-F4BA7767D0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C67F5-0FC1-FDF0-1013-FFD70F51B69F}"/>
              </a:ext>
            </a:extLst>
          </p:cNvPr>
          <p:cNvSpPr>
            <a:spLocks noGrp="1"/>
          </p:cNvSpPr>
          <p:nvPr>
            <p:ph type="sldNum" sz="quarter" idx="12"/>
          </p:nvPr>
        </p:nvSpPr>
        <p:spPr/>
        <p:txBody>
          <a:bodyPr/>
          <a:lstStyle/>
          <a:p>
            <a:fld id="{39F50EA1-3CE3-45D7-BABE-BF949B83659B}" type="slidenum">
              <a:rPr lang="en-US" smtClean="0"/>
              <a:t>‹#›</a:t>
            </a:fld>
            <a:endParaRPr lang="en-US"/>
          </a:p>
        </p:txBody>
      </p:sp>
    </p:spTree>
    <p:extLst>
      <p:ext uri="{BB962C8B-B14F-4D97-AF65-F5344CB8AC3E}">
        <p14:creationId xmlns:p14="http://schemas.microsoft.com/office/powerpoint/2010/main" val="3706190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1E7329-3A75-37FB-7291-BD69C36DAE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4A036B-D97C-B566-3B33-2BC063BEFC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67D98-E787-D0E2-401E-62F4E3ED41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EA008-D9EF-46CE-B8A3-360D57983DA3}" type="datetimeFigureOut">
              <a:rPr lang="en-US" smtClean="0"/>
              <a:t>5/21/2024</a:t>
            </a:fld>
            <a:endParaRPr lang="en-US"/>
          </a:p>
        </p:txBody>
      </p:sp>
      <p:sp>
        <p:nvSpPr>
          <p:cNvPr id="5" name="Footer Placeholder 4">
            <a:extLst>
              <a:ext uri="{FF2B5EF4-FFF2-40B4-BE49-F238E27FC236}">
                <a16:creationId xmlns:a16="http://schemas.microsoft.com/office/drawing/2014/main" id="{8D5C9211-E417-DA4D-9957-47B772CAB6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7DEA1D-E278-7C96-EFC9-4782BF9955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50EA1-3CE3-45D7-BABE-BF949B83659B}" type="slidenum">
              <a:rPr lang="en-US" smtClean="0"/>
              <a:t>‹#›</a:t>
            </a:fld>
            <a:endParaRPr lang="en-US"/>
          </a:p>
        </p:txBody>
      </p:sp>
    </p:spTree>
    <p:extLst>
      <p:ext uri="{BB962C8B-B14F-4D97-AF65-F5344CB8AC3E}">
        <p14:creationId xmlns:p14="http://schemas.microsoft.com/office/powerpoint/2010/main" val="3764103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8.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89.gif"/></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1994-77C3-7206-4156-26BCF5B11E25}"/>
              </a:ext>
            </a:extLst>
          </p:cNvPr>
          <p:cNvSpPr>
            <a:spLocks noGrp="1"/>
          </p:cNvSpPr>
          <p:nvPr>
            <p:ph type="ctrTitle"/>
          </p:nvPr>
        </p:nvSpPr>
        <p:spPr>
          <a:xfrm>
            <a:off x="823912" y="466724"/>
            <a:ext cx="10544175" cy="809625"/>
          </a:xfrm>
        </p:spPr>
        <p:txBody>
          <a:bodyPr>
            <a:normAutofit/>
          </a:bodyPr>
          <a:lstStyle/>
          <a:p>
            <a:r>
              <a:rPr lang="en-US" sz="4800" b="1" dirty="0">
                <a:solidFill>
                  <a:schemeClr val="bg1"/>
                </a:solidFill>
                <a:latin typeface="+mn-lt"/>
              </a:rPr>
              <a:t>The Fractal Universe: Chaos and Beyond</a:t>
            </a:r>
          </a:p>
        </p:txBody>
      </p:sp>
      <p:sp>
        <p:nvSpPr>
          <p:cNvPr id="3" name="Subtitle 2">
            <a:extLst>
              <a:ext uri="{FF2B5EF4-FFF2-40B4-BE49-F238E27FC236}">
                <a16:creationId xmlns:a16="http://schemas.microsoft.com/office/drawing/2014/main" id="{CCD609A3-17C8-F803-DEAE-181763E90CAC}"/>
              </a:ext>
            </a:extLst>
          </p:cNvPr>
          <p:cNvSpPr>
            <a:spLocks noGrp="1"/>
          </p:cNvSpPr>
          <p:nvPr>
            <p:ph type="subTitle" idx="1"/>
          </p:nvPr>
        </p:nvSpPr>
        <p:spPr>
          <a:xfrm>
            <a:off x="123825" y="3429000"/>
            <a:ext cx="4486275" cy="1655762"/>
          </a:xfrm>
        </p:spPr>
        <p:txBody>
          <a:bodyPr/>
          <a:lstStyle/>
          <a:p>
            <a:pPr algn="l"/>
            <a:r>
              <a:rPr lang="en-US" dirty="0">
                <a:solidFill>
                  <a:schemeClr val="bg1"/>
                </a:solidFill>
              </a:rPr>
              <a:t>Presented by: Elie Makdissi</a:t>
            </a:r>
          </a:p>
          <a:p>
            <a:pPr algn="l"/>
            <a:r>
              <a:rPr lang="en-US" dirty="0">
                <a:solidFill>
                  <a:schemeClr val="bg1"/>
                </a:solidFill>
              </a:rPr>
              <a:t>Supervised by: Dr. Wassim El Falou</a:t>
            </a:r>
          </a:p>
        </p:txBody>
      </p:sp>
    </p:spTree>
    <p:extLst>
      <p:ext uri="{BB962C8B-B14F-4D97-AF65-F5344CB8AC3E}">
        <p14:creationId xmlns:p14="http://schemas.microsoft.com/office/powerpoint/2010/main" val="1124301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F178CE-9014-47D3-6C0B-726B822C78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426" y="1105990"/>
            <a:ext cx="6156749" cy="4854361"/>
          </a:xfrm>
        </p:spPr>
      </p:pic>
      <p:pic>
        <p:nvPicPr>
          <p:cNvPr id="7" name="Picture 6">
            <a:extLst>
              <a:ext uri="{FF2B5EF4-FFF2-40B4-BE49-F238E27FC236}">
                <a16:creationId xmlns:a16="http://schemas.microsoft.com/office/drawing/2014/main" id="{BAF0E2C3-2F51-F399-99FF-39FF60093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561" y="1105990"/>
            <a:ext cx="5464013" cy="4854361"/>
          </a:xfrm>
          <a:prstGeom prst="rect">
            <a:avLst/>
          </a:prstGeom>
        </p:spPr>
      </p:pic>
    </p:spTree>
    <p:extLst>
      <p:ext uri="{BB962C8B-B14F-4D97-AF65-F5344CB8AC3E}">
        <p14:creationId xmlns:p14="http://schemas.microsoft.com/office/powerpoint/2010/main" val="142140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8E08-5487-17D7-AC36-C53841439E41}"/>
              </a:ext>
            </a:extLst>
          </p:cNvPr>
          <p:cNvSpPr>
            <a:spLocks noGrp="1"/>
          </p:cNvSpPr>
          <p:nvPr>
            <p:ph type="title"/>
          </p:nvPr>
        </p:nvSpPr>
        <p:spPr/>
        <p:txBody>
          <a:bodyPr>
            <a:normAutofit/>
          </a:bodyPr>
          <a:lstStyle/>
          <a:p>
            <a:r>
              <a:rPr lang="en-US" sz="3600" dirty="0">
                <a:solidFill>
                  <a:schemeClr val="bg1"/>
                </a:solidFill>
                <a:latin typeface="+mn-lt"/>
              </a:rPr>
              <a:t>Dragon Curve</a:t>
            </a:r>
          </a:p>
        </p:txBody>
      </p:sp>
      <p:sp>
        <p:nvSpPr>
          <p:cNvPr id="3" name="Content Placeholder 2">
            <a:extLst>
              <a:ext uri="{FF2B5EF4-FFF2-40B4-BE49-F238E27FC236}">
                <a16:creationId xmlns:a16="http://schemas.microsoft.com/office/drawing/2014/main" id="{5E9CAF1A-9B56-3CA2-DA81-382F63AA9282}"/>
              </a:ext>
            </a:extLst>
          </p:cNvPr>
          <p:cNvSpPr>
            <a:spLocks noGrp="1"/>
          </p:cNvSpPr>
          <p:nvPr>
            <p:ph idx="1"/>
          </p:nvPr>
        </p:nvSpPr>
        <p:spPr>
          <a:xfrm>
            <a:off x="838200" y="2172652"/>
            <a:ext cx="4292600" cy="2512695"/>
          </a:xfrm>
        </p:spPr>
        <p:txBody>
          <a:bodyPr>
            <a:normAutofit/>
          </a:bodyPr>
          <a:lstStyle/>
          <a:p>
            <a:r>
              <a:rPr lang="en-US" sz="2000" dirty="0">
                <a:solidFill>
                  <a:schemeClr val="bg1"/>
                </a:solidFill>
              </a:rPr>
              <a:t>A dragon curve is any member of a family of self-similar fractal curves, which can be approximated by recursive methods.</a:t>
            </a:r>
          </a:p>
          <a:p>
            <a:r>
              <a:rPr lang="en-US" sz="2000" b="0" i="0" dirty="0">
                <a:solidFill>
                  <a:schemeClr val="bg1"/>
                </a:solidFill>
                <a:effectLst/>
              </a:rPr>
              <a:t>The </a:t>
            </a:r>
            <a:r>
              <a:rPr lang="en-US" sz="2000" b="1" i="0" dirty="0" err="1">
                <a:solidFill>
                  <a:schemeClr val="bg1"/>
                </a:solidFill>
                <a:effectLst/>
              </a:rPr>
              <a:t>Heighway</a:t>
            </a:r>
            <a:r>
              <a:rPr lang="en-US" sz="2000" b="1" i="0" dirty="0">
                <a:solidFill>
                  <a:schemeClr val="bg1"/>
                </a:solidFill>
                <a:effectLst/>
              </a:rPr>
              <a:t> dragon </a:t>
            </a:r>
            <a:r>
              <a:rPr lang="en-US" sz="2000" b="0" i="0" dirty="0">
                <a:solidFill>
                  <a:schemeClr val="bg1"/>
                </a:solidFill>
                <a:effectLst/>
              </a:rPr>
              <a:t>was first investigated by </a:t>
            </a:r>
            <a:r>
              <a:rPr lang="en-US" sz="2000" b="0" i="0" u="none" strike="noStrike" dirty="0">
                <a:solidFill>
                  <a:schemeClr val="bg1"/>
                </a:solidFill>
                <a:effectLst/>
              </a:rPr>
              <a:t>NASA</a:t>
            </a:r>
            <a:r>
              <a:rPr lang="en-US" sz="2000" b="0" i="0" dirty="0">
                <a:solidFill>
                  <a:schemeClr val="bg1"/>
                </a:solidFill>
                <a:effectLst/>
              </a:rPr>
              <a:t> physicists John </a:t>
            </a:r>
            <a:r>
              <a:rPr lang="en-US" sz="2000" b="0" i="0" dirty="0" err="1">
                <a:solidFill>
                  <a:schemeClr val="bg1"/>
                </a:solidFill>
                <a:effectLst/>
              </a:rPr>
              <a:t>Heighway</a:t>
            </a:r>
            <a:r>
              <a:rPr lang="en-US" sz="2000" b="0" i="0" dirty="0">
                <a:solidFill>
                  <a:schemeClr val="bg1"/>
                </a:solidFill>
                <a:effectLst/>
              </a:rPr>
              <a:t>, Bruce Banks, and William Harter in 1967.</a:t>
            </a:r>
            <a:endParaRPr lang="en-US" sz="2000" dirty="0">
              <a:solidFill>
                <a:schemeClr val="bg1"/>
              </a:solidFill>
            </a:endParaRPr>
          </a:p>
        </p:txBody>
      </p:sp>
      <p:pic>
        <p:nvPicPr>
          <p:cNvPr id="5" name="Picture 4">
            <a:extLst>
              <a:ext uri="{FF2B5EF4-FFF2-40B4-BE49-F238E27FC236}">
                <a16:creationId xmlns:a16="http://schemas.microsoft.com/office/drawing/2014/main" id="{1FCBAC47-A0C1-94DA-AF87-98D13C9D4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80" y="1056639"/>
            <a:ext cx="4744720" cy="4744720"/>
          </a:xfrm>
          <a:prstGeom prst="rect">
            <a:avLst/>
          </a:prstGeom>
        </p:spPr>
      </p:pic>
    </p:spTree>
    <p:extLst>
      <p:ext uri="{BB962C8B-B14F-4D97-AF65-F5344CB8AC3E}">
        <p14:creationId xmlns:p14="http://schemas.microsoft.com/office/powerpoint/2010/main" val="2144607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332C56-2010-A861-8806-65CB3F61BA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40647"/>
            <a:ext cx="6282322" cy="4976706"/>
          </a:xfrm>
        </p:spPr>
      </p:pic>
      <p:pic>
        <p:nvPicPr>
          <p:cNvPr id="7" name="Picture 6">
            <a:extLst>
              <a:ext uri="{FF2B5EF4-FFF2-40B4-BE49-F238E27FC236}">
                <a16:creationId xmlns:a16="http://schemas.microsoft.com/office/drawing/2014/main" id="{B45841E4-AFF7-9D86-D3EB-185036907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967" y="940647"/>
            <a:ext cx="5521033" cy="4976706"/>
          </a:xfrm>
          <a:prstGeom prst="rect">
            <a:avLst/>
          </a:prstGeom>
        </p:spPr>
      </p:pic>
    </p:spTree>
    <p:extLst>
      <p:ext uri="{BB962C8B-B14F-4D97-AF65-F5344CB8AC3E}">
        <p14:creationId xmlns:p14="http://schemas.microsoft.com/office/powerpoint/2010/main" val="83393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3E6FB-06A0-BEFE-CECA-5534A7354354}"/>
              </a:ext>
            </a:extLst>
          </p:cNvPr>
          <p:cNvSpPr>
            <a:spLocks noGrp="1"/>
          </p:cNvSpPr>
          <p:nvPr>
            <p:ph type="title"/>
          </p:nvPr>
        </p:nvSpPr>
        <p:spPr/>
        <p:txBody>
          <a:bodyPr>
            <a:normAutofit/>
          </a:bodyPr>
          <a:lstStyle/>
          <a:p>
            <a:r>
              <a:rPr lang="en-US" sz="3600" dirty="0">
                <a:solidFill>
                  <a:schemeClr val="bg1"/>
                </a:solidFill>
                <a:latin typeface="+mn-lt"/>
              </a:rPr>
              <a:t>Koch Curve</a:t>
            </a:r>
          </a:p>
        </p:txBody>
      </p:sp>
      <p:sp>
        <p:nvSpPr>
          <p:cNvPr id="3" name="Content Placeholder 2">
            <a:extLst>
              <a:ext uri="{FF2B5EF4-FFF2-40B4-BE49-F238E27FC236}">
                <a16:creationId xmlns:a16="http://schemas.microsoft.com/office/drawing/2014/main" id="{A7E1C6AF-580A-8750-3185-D9F6C5334442}"/>
              </a:ext>
            </a:extLst>
          </p:cNvPr>
          <p:cNvSpPr>
            <a:spLocks noGrp="1"/>
          </p:cNvSpPr>
          <p:nvPr>
            <p:ph idx="1"/>
          </p:nvPr>
        </p:nvSpPr>
        <p:spPr>
          <a:xfrm>
            <a:off x="838200" y="2766218"/>
            <a:ext cx="4871720" cy="1325563"/>
          </a:xfrm>
        </p:spPr>
        <p:txBody>
          <a:bodyPr>
            <a:normAutofit/>
          </a:bodyPr>
          <a:lstStyle/>
          <a:p>
            <a:r>
              <a:rPr lang="en-US" sz="2000" b="0" i="0" dirty="0">
                <a:solidFill>
                  <a:schemeClr val="bg1"/>
                </a:solidFill>
                <a:effectLst/>
              </a:rPr>
              <a:t>The </a:t>
            </a:r>
            <a:r>
              <a:rPr lang="en-US" sz="2000" b="1" i="0" dirty="0">
                <a:solidFill>
                  <a:schemeClr val="bg1"/>
                </a:solidFill>
                <a:effectLst/>
              </a:rPr>
              <a:t>Koch snowflake</a:t>
            </a:r>
            <a:r>
              <a:rPr lang="en-US" sz="2000" b="0" i="0" dirty="0">
                <a:solidFill>
                  <a:schemeClr val="bg1"/>
                </a:solidFill>
                <a:effectLst/>
              </a:rPr>
              <a:t> is a </a:t>
            </a:r>
            <a:r>
              <a:rPr lang="en-US" sz="2000" b="0" i="0" u="none" strike="noStrike" dirty="0">
                <a:solidFill>
                  <a:schemeClr val="bg1"/>
                </a:solidFill>
                <a:effectLst/>
              </a:rPr>
              <a:t>fractal curve</a:t>
            </a:r>
            <a:r>
              <a:rPr lang="en-US" sz="2000" b="0" i="0" dirty="0">
                <a:solidFill>
                  <a:schemeClr val="bg1"/>
                </a:solidFill>
                <a:effectLst/>
              </a:rPr>
              <a:t> and one of the earliest </a:t>
            </a:r>
            <a:r>
              <a:rPr lang="en-US" sz="2000" b="0" i="0" u="none" strike="noStrike" dirty="0">
                <a:solidFill>
                  <a:schemeClr val="bg1"/>
                </a:solidFill>
                <a:effectLst/>
              </a:rPr>
              <a:t>fractals</a:t>
            </a:r>
            <a:r>
              <a:rPr lang="en-US" sz="2000" b="0" i="0" dirty="0">
                <a:solidFill>
                  <a:schemeClr val="bg1"/>
                </a:solidFill>
                <a:effectLst/>
              </a:rPr>
              <a:t> to have been described. It is based on the Koch curve, which appeared in 1904.</a:t>
            </a:r>
            <a:endParaRPr lang="en-US" sz="2000" dirty="0">
              <a:solidFill>
                <a:schemeClr val="bg1"/>
              </a:solidFill>
            </a:endParaRPr>
          </a:p>
        </p:txBody>
      </p:sp>
      <p:pic>
        <p:nvPicPr>
          <p:cNvPr id="5" name="Picture 4">
            <a:extLst>
              <a:ext uri="{FF2B5EF4-FFF2-40B4-BE49-F238E27FC236}">
                <a16:creationId xmlns:a16="http://schemas.microsoft.com/office/drawing/2014/main" id="{03FD4300-46E3-4447-1E5E-D4B337650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490" y="1005991"/>
            <a:ext cx="4659630" cy="4846015"/>
          </a:xfrm>
          <a:prstGeom prst="rect">
            <a:avLst/>
          </a:prstGeom>
        </p:spPr>
      </p:pic>
    </p:spTree>
    <p:extLst>
      <p:ext uri="{BB962C8B-B14F-4D97-AF65-F5344CB8AC3E}">
        <p14:creationId xmlns:p14="http://schemas.microsoft.com/office/powerpoint/2010/main" val="1172849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D4545A-18D0-703F-6B24-C786113E84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448" y="809120"/>
            <a:ext cx="2896737" cy="2628220"/>
          </a:xfrm>
        </p:spPr>
      </p:pic>
      <p:pic>
        <p:nvPicPr>
          <p:cNvPr id="7" name="Picture 6">
            <a:extLst>
              <a:ext uri="{FF2B5EF4-FFF2-40B4-BE49-F238E27FC236}">
                <a16:creationId xmlns:a16="http://schemas.microsoft.com/office/drawing/2014/main" id="{A1589023-577B-6644-097F-675CD1D0C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47" y="3412324"/>
            <a:ext cx="2896737" cy="2611544"/>
          </a:xfrm>
          <a:prstGeom prst="rect">
            <a:avLst/>
          </a:prstGeom>
        </p:spPr>
      </p:pic>
      <p:pic>
        <p:nvPicPr>
          <p:cNvPr id="9" name="Picture 8">
            <a:extLst>
              <a:ext uri="{FF2B5EF4-FFF2-40B4-BE49-F238E27FC236}">
                <a16:creationId xmlns:a16="http://schemas.microsoft.com/office/drawing/2014/main" id="{AFA71487-C82B-9D09-B46A-D569FBF40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185" y="809118"/>
            <a:ext cx="2993815" cy="2611544"/>
          </a:xfrm>
          <a:prstGeom prst="rect">
            <a:avLst/>
          </a:prstGeom>
        </p:spPr>
      </p:pic>
      <p:pic>
        <p:nvPicPr>
          <p:cNvPr id="11" name="Picture 10">
            <a:extLst>
              <a:ext uri="{FF2B5EF4-FFF2-40B4-BE49-F238E27FC236}">
                <a16:creationId xmlns:a16="http://schemas.microsoft.com/office/drawing/2014/main" id="{7B6C5A17-2DCE-F8CE-D7BA-3697E7E9F3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2185" y="3412326"/>
            <a:ext cx="2993815" cy="2628219"/>
          </a:xfrm>
          <a:prstGeom prst="rect">
            <a:avLst/>
          </a:prstGeom>
        </p:spPr>
      </p:pic>
      <p:pic>
        <p:nvPicPr>
          <p:cNvPr id="13" name="Picture 12">
            <a:extLst>
              <a:ext uri="{FF2B5EF4-FFF2-40B4-BE49-F238E27FC236}">
                <a16:creationId xmlns:a16="http://schemas.microsoft.com/office/drawing/2014/main" id="{AC6C2C74-B130-F9EC-1869-8AFB7FC5FE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809118"/>
            <a:ext cx="2915232" cy="2619882"/>
          </a:xfrm>
          <a:prstGeom prst="rect">
            <a:avLst/>
          </a:prstGeom>
        </p:spPr>
      </p:pic>
      <p:pic>
        <p:nvPicPr>
          <p:cNvPr id="15" name="Picture 14">
            <a:extLst>
              <a:ext uri="{FF2B5EF4-FFF2-40B4-BE49-F238E27FC236}">
                <a16:creationId xmlns:a16="http://schemas.microsoft.com/office/drawing/2014/main" id="{9D9B161D-FDEF-73B1-E90D-8DE77EA799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3420661"/>
            <a:ext cx="2933727" cy="2628217"/>
          </a:xfrm>
          <a:prstGeom prst="rect">
            <a:avLst/>
          </a:prstGeom>
        </p:spPr>
      </p:pic>
      <p:pic>
        <p:nvPicPr>
          <p:cNvPr id="17" name="Picture 16">
            <a:extLst>
              <a:ext uri="{FF2B5EF4-FFF2-40B4-BE49-F238E27FC236}">
                <a16:creationId xmlns:a16="http://schemas.microsoft.com/office/drawing/2014/main" id="{85D86995-6793-5DF5-F942-5796A64603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06840" y="809115"/>
            <a:ext cx="2954431" cy="2611545"/>
          </a:xfrm>
          <a:prstGeom prst="rect">
            <a:avLst/>
          </a:prstGeom>
        </p:spPr>
      </p:pic>
      <p:pic>
        <p:nvPicPr>
          <p:cNvPr id="19" name="Picture 18">
            <a:extLst>
              <a:ext uri="{FF2B5EF4-FFF2-40B4-BE49-F238E27FC236}">
                <a16:creationId xmlns:a16="http://schemas.microsoft.com/office/drawing/2014/main" id="{6C29D01E-C07E-F2AF-F059-DF8FB26B4A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1232" y="3437340"/>
            <a:ext cx="2950039" cy="2628217"/>
          </a:xfrm>
          <a:prstGeom prst="rect">
            <a:avLst/>
          </a:prstGeom>
        </p:spPr>
      </p:pic>
    </p:spTree>
    <p:extLst>
      <p:ext uri="{BB962C8B-B14F-4D97-AF65-F5344CB8AC3E}">
        <p14:creationId xmlns:p14="http://schemas.microsoft.com/office/powerpoint/2010/main" val="424599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265A-2A96-DFAF-8ECA-05018D07E89C}"/>
              </a:ext>
            </a:extLst>
          </p:cNvPr>
          <p:cNvSpPr>
            <a:spLocks noGrp="1"/>
          </p:cNvSpPr>
          <p:nvPr>
            <p:ph type="title"/>
          </p:nvPr>
        </p:nvSpPr>
        <p:spPr/>
        <p:txBody>
          <a:bodyPr>
            <a:normAutofit/>
          </a:bodyPr>
          <a:lstStyle/>
          <a:p>
            <a:r>
              <a:rPr lang="en-US" sz="3600" b="0" i="0" dirty="0">
                <a:solidFill>
                  <a:schemeClr val="bg1"/>
                </a:solidFill>
                <a:effectLst/>
                <a:latin typeface="+mn-lt"/>
              </a:rPr>
              <a:t>Lévy C curve</a:t>
            </a:r>
            <a:endParaRPr lang="en-US" sz="3600" dirty="0">
              <a:solidFill>
                <a:schemeClr val="bg1"/>
              </a:solidFill>
              <a:latin typeface="+mn-lt"/>
            </a:endParaRPr>
          </a:p>
        </p:txBody>
      </p:sp>
      <p:sp>
        <p:nvSpPr>
          <p:cNvPr id="3" name="Content Placeholder 2">
            <a:extLst>
              <a:ext uri="{FF2B5EF4-FFF2-40B4-BE49-F238E27FC236}">
                <a16:creationId xmlns:a16="http://schemas.microsoft.com/office/drawing/2014/main" id="{1AF2AB76-44AF-388B-D6A3-DD83FF08904A}"/>
              </a:ext>
            </a:extLst>
          </p:cNvPr>
          <p:cNvSpPr>
            <a:spLocks noGrp="1"/>
          </p:cNvSpPr>
          <p:nvPr>
            <p:ph idx="1"/>
          </p:nvPr>
        </p:nvSpPr>
        <p:spPr>
          <a:xfrm>
            <a:off x="838200" y="2253932"/>
            <a:ext cx="5074920" cy="2350135"/>
          </a:xfrm>
        </p:spPr>
        <p:txBody>
          <a:bodyPr>
            <a:noAutofit/>
          </a:bodyPr>
          <a:lstStyle/>
          <a:p>
            <a:r>
              <a:rPr lang="en-US" sz="2000" dirty="0">
                <a:solidFill>
                  <a:schemeClr val="bg1"/>
                </a:solidFill>
              </a:rPr>
              <a:t>T</a:t>
            </a:r>
            <a:r>
              <a:rPr lang="en-US" sz="2000" b="0" i="0" dirty="0">
                <a:solidFill>
                  <a:schemeClr val="bg1"/>
                </a:solidFill>
                <a:effectLst/>
              </a:rPr>
              <a:t>he </a:t>
            </a:r>
            <a:r>
              <a:rPr lang="en-US" sz="2000" b="1" i="0" dirty="0">
                <a:solidFill>
                  <a:schemeClr val="bg1"/>
                </a:solidFill>
                <a:effectLst/>
              </a:rPr>
              <a:t>Lévy C curve</a:t>
            </a:r>
            <a:r>
              <a:rPr lang="en-US" sz="2000" b="0" i="0" dirty="0">
                <a:solidFill>
                  <a:schemeClr val="bg1"/>
                </a:solidFill>
                <a:effectLst/>
              </a:rPr>
              <a:t> is a </a:t>
            </a:r>
            <a:r>
              <a:rPr lang="en-US" sz="2000" b="0" i="0" u="none" strike="noStrike" dirty="0">
                <a:solidFill>
                  <a:schemeClr val="bg1"/>
                </a:solidFill>
                <a:effectLst/>
              </a:rPr>
              <a:t>self-similar</a:t>
            </a:r>
            <a:r>
              <a:rPr lang="en-US" sz="2000" b="0" i="0" dirty="0">
                <a:solidFill>
                  <a:schemeClr val="bg1"/>
                </a:solidFill>
                <a:effectLst/>
              </a:rPr>
              <a:t> </a:t>
            </a:r>
            <a:r>
              <a:rPr lang="en-US" sz="2000" b="0" i="0" u="none" strike="noStrike" dirty="0">
                <a:solidFill>
                  <a:schemeClr val="bg1"/>
                </a:solidFill>
                <a:effectLst/>
              </a:rPr>
              <a:t>fractal curve</a:t>
            </a:r>
            <a:r>
              <a:rPr lang="en-US" sz="2000" b="0" i="0" dirty="0">
                <a:solidFill>
                  <a:schemeClr val="bg1"/>
                </a:solidFill>
                <a:effectLst/>
              </a:rPr>
              <a:t> that was first described and whose </a:t>
            </a:r>
            <a:r>
              <a:rPr lang="en-US" sz="2000" b="0" i="0" u="none" strike="noStrike" dirty="0">
                <a:solidFill>
                  <a:schemeClr val="bg1"/>
                </a:solidFill>
                <a:effectLst/>
              </a:rPr>
              <a:t>differentiability</a:t>
            </a:r>
            <a:r>
              <a:rPr lang="en-US" sz="2000" b="0" i="0" dirty="0">
                <a:solidFill>
                  <a:schemeClr val="bg1"/>
                </a:solidFill>
                <a:effectLst/>
              </a:rPr>
              <a:t> properties were </a:t>
            </a:r>
            <a:r>
              <a:rPr lang="en-US" sz="2000" b="0" i="0" dirty="0" err="1">
                <a:solidFill>
                  <a:schemeClr val="bg1"/>
                </a:solidFill>
                <a:effectLst/>
              </a:rPr>
              <a:t>analysed</a:t>
            </a:r>
            <a:r>
              <a:rPr lang="en-US" sz="2000" b="0" i="0" dirty="0">
                <a:solidFill>
                  <a:schemeClr val="bg1"/>
                </a:solidFill>
                <a:effectLst/>
              </a:rPr>
              <a:t> by </a:t>
            </a:r>
            <a:r>
              <a:rPr lang="en-US" sz="2000" b="0" i="0" u="none" strike="noStrike" dirty="0">
                <a:solidFill>
                  <a:schemeClr val="bg1"/>
                </a:solidFill>
                <a:effectLst/>
              </a:rPr>
              <a:t>Ernesto</a:t>
            </a:r>
            <a:r>
              <a:rPr lang="en-US" sz="2000" b="0" i="0" u="none" strike="noStrike" dirty="0">
                <a:solidFill>
                  <a:srgbClr val="0563C1"/>
                </a:solidFill>
                <a:effectLst/>
              </a:rPr>
              <a:t> </a:t>
            </a:r>
            <a:r>
              <a:rPr lang="en-US" sz="2000" b="0" i="0" u="none" strike="noStrike" dirty="0">
                <a:solidFill>
                  <a:schemeClr val="bg1"/>
                </a:solidFill>
                <a:effectLst/>
              </a:rPr>
              <a:t>Cesàro</a:t>
            </a:r>
            <a:r>
              <a:rPr lang="en-US" sz="2000" b="0" i="0" dirty="0">
                <a:solidFill>
                  <a:schemeClr val="bg1"/>
                </a:solidFill>
                <a:effectLst/>
              </a:rPr>
              <a:t> in 1906 and </a:t>
            </a:r>
            <a:r>
              <a:rPr lang="en-US" sz="2000" b="0" i="0" u="none" strike="noStrike" dirty="0">
                <a:solidFill>
                  <a:schemeClr val="bg1"/>
                </a:solidFill>
                <a:effectLst/>
              </a:rPr>
              <a:t>Georg Faber</a:t>
            </a:r>
            <a:r>
              <a:rPr lang="en-US" sz="2000" b="0" i="0" dirty="0">
                <a:solidFill>
                  <a:schemeClr val="bg1"/>
                </a:solidFill>
                <a:effectLst/>
              </a:rPr>
              <a:t> in 1910. </a:t>
            </a:r>
          </a:p>
          <a:p>
            <a:r>
              <a:rPr lang="en-US" sz="2000" b="0" i="0" dirty="0">
                <a:solidFill>
                  <a:schemeClr val="bg1"/>
                </a:solidFill>
                <a:effectLst/>
              </a:rPr>
              <a:t>It is a special case of a period-doubling curve, a </a:t>
            </a:r>
            <a:r>
              <a:rPr lang="en-US" sz="2000" b="0" i="0" u="none" strike="noStrike" dirty="0">
                <a:solidFill>
                  <a:schemeClr val="bg1"/>
                </a:solidFill>
                <a:effectLst/>
              </a:rPr>
              <a:t>de </a:t>
            </a:r>
            <a:r>
              <a:rPr lang="en-US" sz="2000" b="0" i="0" u="none" strike="noStrike" dirty="0" err="1">
                <a:solidFill>
                  <a:schemeClr val="bg1"/>
                </a:solidFill>
                <a:effectLst/>
              </a:rPr>
              <a:t>Rham</a:t>
            </a:r>
            <a:r>
              <a:rPr lang="en-US" sz="2000" b="0" i="0" u="none" strike="noStrike" dirty="0">
                <a:solidFill>
                  <a:schemeClr val="bg1"/>
                </a:solidFill>
                <a:effectLst/>
              </a:rPr>
              <a:t> curve</a:t>
            </a:r>
            <a:r>
              <a:rPr lang="en-US" sz="2000" b="0" i="0" dirty="0">
                <a:solidFill>
                  <a:schemeClr val="bg1"/>
                </a:solidFill>
                <a:effectLst/>
              </a:rPr>
              <a:t>.</a:t>
            </a:r>
            <a:endParaRPr lang="en-US" sz="2000" dirty="0">
              <a:solidFill>
                <a:schemeClr val="bg1"/>
              </a:solidFill>
            </a:endParaRPr>
          </a:p>
        </p:txBody>
      </p:sp>
      <p:pic>
        <p:nvPicPr>
          <p:cNvPr id="8" name="Untitled video - Made with Clipchamp (17)">
            <a:hlinkClick r:id="" action="ppaction://media"/>
            <a:extLst>
              <a:ext uri="{FF2B5EF4-FFF2-40B4-BE49-F238E27FC236}">
                <a16:creationId xmlns:a16="http://schemas.microsoft.com/office/drawing/2014/main" id="{F517756E-9408-C153-EEF0-46258B0AD46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662" t="615" r="13614" b="-615"/>
          <a:stretch/>
        </p:blipFill>
        <p:spPr>
          <a:xfrm>
            <a:off x="6096000" y="1248408"/>
            <a:ext cx="5638360" cy="4361182"/>
          </a:xfrm>
          <a:prstGeom prst="rect">
            <a:avLst/>
          </a:prstGeom>
        </p:spPr>
      </p:pic>
    </p:spTree>
    <p:extLst>
      <p:ext uri="{BB962C8B-B14F-4D97-AF65-F5344CB8AC3E}">
        <p14:creationId xmlns:p14="http://schemas.microsoft.com/office/powerpoint/2010/main" val="67839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414B5A-6CBD-C0E4-CBF0-C3615BF769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843" y="0"/>
            <a:ext cx="3908800" cy="3088640"/>
          </a:xfrm>
        </p:spPr>
      </p:pic>
      <p:pic>
        <p:nvPicPr>
          <p:cNvPr id="7" name="Picture 6">
            <a:extLst>
              <a:ext uri="{FF2B5EF4-FFF2-40B4-BE49-F238E27FC236}">
                <a16:creationId xmlns:a16="http://schemas.microsoft.com/office/drawing/2014/main" id="{D3727BB8-BB7C-8703-A547-45F406FB0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843" y="3302000"/>
            <a:ext cx="3908800" cy="3556000"/>
          </a:xfrm>
          <a:prstGeom prst="rect">
            <a:avLst/>
          </a:prstGeom>
        </p:spPr>
      </p:pic>
      <p:pic>
        <p:nvPicPr>
          <p:cNvPr id="9" name="Picture 8">
            <a:extLst>
              <a:ext uri="{FF2B5EF4-FFF2-40B4-BE49-F238E27FC236}">
                <a16:creationId xmlns:a16="http://schemas.microsoft.com/office/drawing/2014/main" id="{E8AA551A-A15F-53D8-7639-DFDEA7AFB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8643" y="0"/>
            <a:ext cx="3833120" cy="3088640"/>
          </a:xfrm>
          <a:prstGeom prst="rect">
            <a:avLst/>
          </a:prstGeom>
        </p:spPr>
      </p:pic>
      <p:pic>
        <p:nvPicPr>
          <p:cNvPr id="11" name="Picture 10">
            <a:extLst>
              <a:ext uri="{FF2B5EF4-FFF2-40B4-BE49-F238E27FC236}">
                <a16:creationId xmlns:a16="http://schemas.microsoft.com/office/drawing/2014/main" id="{EF2DBB97-8587-6B38-7DDB-D4300CC2C7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8643" y="3302000"/>
            <a:ext cx="3833120" cy="3511938"/>
          </a:xfrm>
          <a:prstGeom prst="rect">
            <a:avLst/>
          </a:prstGeom>
        </p:spPr>
      </p:pic>
      <p:pic>
        <p:nvPicPr>
          <p:cNvPr id="13" name="Picture 12">
            <a:extLst>
              <a:ext uri="{FF2B5EF4-FFF2-40B4-BE49-F238E27FC236}">
                <a16:creationId xmlns:a16="http://schemas.microsoft.com/office/drawing/2014/main" id="{A0A09158-3784-FC84-4644-A43858506D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0795" y="0"/>
            <a:ext cx="3833120" cy="3088640"/>
          </a:xfrm>
          <a:prstGeom prst="rect">
            <a:avLst/>
          </a:prstGeom>
        </p:spPr>
      </p:pic>
      <p:pic>
        <p:nvPicPr>
          <p:cNvPr id="15" name="Picture 14">
            <a:extLst>
              <a:ext uri="{FF2B5EF4-FFF2-40B4-BE49-F238E27FC236}">
                <a16:creationId xmlns:a16="http://schemas.microsoft.com/office/drawing/2014/main" id="{7487F7C4-23EA-DC69-7024-245272FC88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0795" y="3302000"/>
            <a:ext cx="3833119" cy="3489611"/>
          </a:xfrm>
          <a:prstGeom prst="rect">
            <a:avLst/>
          </a:prstGeom>
        </p:spPr>
      </p:pic>
    </p:spTree>
    <p:extLst>
      <p:ext uri="{BB962C8B-B14F-4D97-AF65-F5344CB8AC3E}">
        <p14:creationId xmlns:p14="http://schemas.microsoft.com/office/powerpoint/2010/main" val="2295319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A607A-20A9-68BF-CD33-0B027896B2A2}"/>
              </a:ext>
            </a:extLst>
          </p:cNvPr>
          <p:cNvSpPr>
            <a:spLocks noGrp="1"/>
          </p:cNvSpPr>
          <p:nvPr>
            <p:ph type="title"/>
          </p:nvPr>
        </p:nvSpPr>
        <p:spPr/>
        <p:txBody>
          <a:bodyPr>
            <a:normAutofit/>
          </a:bodyPr>
          <a:lstStyle/>
          <a:p>
            <a:r>
              <a:rPr lang="en-US" sz="3600" dirty="0">
                <a:solidFill>
                  <a:schemeClr val="bg1"/>
                </a:solidFill>
                <a:latin typeface="+mn-lt"/>
              </a:rPr>
              <a:t>Binary Fractal Tree</a:t>
            </a:r>
          </a:p>
        </p:txBody>
      </p:sp>
      <p:sp>
        <p:nvSpPr>
          <p:cNvPr id="3" name="Content Placeholder 2">
            <a:extLst>
              <a:ext uri="{FF2B5EF4-FFF2-40B4-BE49-F238E27FC236}">
                <a16:creationId xmlns:a16="http://schemas.microsoft.com/office/drawing/2014/main" id="{2932D82E-15AB-1446-8BB7-5F74885A0254}"/>
              </a:ext>
            </a:extLst>
          </p:cNvPr>
          <p:cNvSpPr>
            <a:spLocks noGrp="1"/>
          </p:cNvSpPr>
          <p:nvPr>
            <p:ph idx="1"/>
          </p:nvPr>
        </p:nvSpPr>
        <p:spPr>
          <a:xfrm>
            <a:off x="838200" y="1822132"/>
            <a:ext cx="4577080" cy="3213735"/>
          </a:xfrm>
        </p:spPr>
        <p:txBody>
          <a:bodyPr>
            <a:normAutofit/>
          </a:bodyPr>
          <a:lstStyle/>
          <a:p>
            <a:r>
              <a:rPr lang="en-US" sz="2000" b="0" i="0" dirty="0">
                <a:solidFill>
                  <a:schemeClr val="bg1"/>
                </a:solidFill>
                <a:effectLst/>
              </a:rPr>
              <a:t>A </a:t>
            </a:r>
            <a:r>
              <a:rPr lang="en-US" sz="2000" b="0" i="1" dirty="0">
                <a:solidFill>
                  <a:schemeClr val="bg1"/>
                </a:solidFill>
                <a:effectLst/>
              </a:rPr>
              <a:t>binary fractal tree</a:t>
            </a:r>
            <a:r>
              <a:rPr lang="en-US" sz="2000" b="0" i="0" dirty="0">
                <a:solidFill>
                  <a:schemeClr val="bg1"/>
                </a:solidFill>
                <a:effectLst/>
              </a:rPr>
              <a:t> is defined recursively by symmetric binary branching.</a:t>
            </a:r>
          </a:p>
          <a:p>
            <a:r>
              <a:rPr lang="en-US" sz="2000" b="0" i="0" dirty="0">
                <a:solidFill>
                  <a:schemeClr val="bg1"/>
                </a:solidFill>
                <a:effectLst/>
              </a:rPr>
              <a:t> The trunk of length 1 splits into two branches of length </a:t>
            </a:r>
            <a:r>
              <a:rPr lang="en-US" sz="2000" b="0" i="1" dirty="0">
                <a:solidFill>
                  <a:schemeClr val="bg1"/>
                </a:solidFill>
                <a:effectLst/>
              </a:rPr>
              <a:t>r</a:t>
            </a:r>
            <a:r>
              <a:rPr lang="en-US" sz="2000" b="0" i="0" dirty="0">
                <a:solidFill>
                  <a:schemeClr val="bg1"/>
                </a:solidFill>
                <a:effectLst/>
              </a:rPr>
              <a:t>, each making an angle </a:t>
            </a:r>
            <a:r>
              <a:rPr lang="el-GR" sz="2000" b="0" i="0" dirty="0">
                <a:solidFill>
                  <a:schemeClr val="bg1"/>
                </a:solidFill>
                <a:effectLst/>
              </a:rPr>
              <a:t>θ</a:t>
            </a:r>
            <a:r>
              <a:rPr lang="en-US" sz="2000" b="0" i="0" dirty="0">
                <a:solidFill>
                  <a:schemeClr val="bg1"/>
                </a:solidFill>
                <a:effectLst/>
              </a:rPr>
              <a:t> with the direction of the trunk.</a:t>
            </a:r>
          </a:p>
          <a:p>
            <a:r>
              <a:rPr lang="en-US" sz="2000" b="0" i="0" dirty="0">
                <a:solidFill>
                  <a:schemeClr val="bg1"/>
                </a:solidFill>
                <a:effectLst/>
              </a:rPr>
              <a:t>Both of these branches divides into two branches of length </a:t>
            </a:r>
            <a:r>
              <a:rPr lang="en-US" sz="2000" b="0" i="1" dirty="0">
                <a:solidFill>
                  <a:schemeClr val="bg1"/>
                </a:solidFill>
                <a:effectLst/>
              </a:rPr>
              <a:t>r</a:t>
            </a:r>
            <a:r>
              <a:rPr lang="en-US" sz="2000" b="0" i="0" baseline="30000" dirty="0">
                <a:solidFill>
                  <a:schemeClr val="bg1"/>
                </a:solidFill>
                <a:effectLst/>
              </a:rPr>
              <a:t>2</a:t>
            </a:r>
            <a:r>
              <a:rPr lang="en-US" sz="2000" b="0" i="0" dirty="0">
                <a:solidFill>
                  <a:schemeClr val="bg1"/>
                </a:solidFill>
                <a:effectLst/>
              </a:rPr>
              <a:t>, each making an angle </a:t>
            </a:r>
            <a:r>
              <a:rPr lang="el-GR" sz="1400" b="1" i="0" dirty="0">
                <a:solidFill>
                  <a:srgbClr val="BCC0C3"/>
                </a:solidFill>
                <a:effectLst/>
                <a:latin typeface="arial" panose="020B0604020202020204" pitchFamily="34" charset="0"/>
              </a:rPr>
              <a:t>θ</a:t>
            </a:r>
            <a:r>
              <a:rPr lang="en-US" sz="2000" b="0" i="0" dirty="0">
                <a:solidFill>
                  <a:schemeClr val="bg1"/>
                </a:solidFill>
                <a:effectLst/>
              </a:rPr>
              <a:t> with the direction of its parent branch.</a:t>
            </a:r>
            <a:endParaRPr lang="en-US" sz="3200" dirty="0">
              <a:solidFill>
                <a:schemeClr val="bg1"/>
              </a:solidFill>
            </a:endParaRPr>
          </a:p>
        </p:txBody>
      </p:sp>
      <p:pic>
        <p:nvPicPr>
          <p:cNvPr id="5" name="Picture 4">
            <a:extLst>
              <a:ext uri="{FF2B5EF4-FFF2-40B4-BE49-F238E27FC236}">
                <a16:creationId xmlns:a16="http://schemas.microsoft.com/office/drawing/2014/main" id="{B660B766-CACF-25EF-B7F2-FB7CFB277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493" y="1177924"/>
            <a:ext cx="6002867" cy="4502150"/>
          </a:xfrm>
          <a:prstGeom prst="rect">
            <a:avLst/>
          </a:prstGeom>
        </p:spPr>
      </p:pic>
    </p:spTree>
    <p:extLst>
      <p:ext uri="{BB962C8B-B14F-4D97-AF65-F5344CB8AC3E}">
        <p14:creationId xmlns:p14="http://schemas.microsoft.com/office/powerpoint/2010/main" val="1667595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89DDB3-BA9F-DA80-87CE-6ADE71440D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3856036" cy="3084829"/>
          </a:xfrm>
        </p:spPr>
      </p:pic>
      <p:pic>
        <p:nvPicPr>
          <p:cNvPr id="7" name="Picture 6">
            <a:extLst>
              <a:ext uri="{FF2B5EF4-FFF2-40B4-BE49-F238E27FC236}">
                <a16:creationId xmlns:a16="http://schemas.microsoft.com/office/drawing/2014/main" id="{AA7B3DF9-3DF9-79A0-77AE-7A48F11CA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08" y="3394430"/>
            <a:ext cx="3892444" cy="3463570"/>
          </a:xfrm>
          <a:prstGeom prst="rect">
            <a:avLst/>
          </a:prstGeom>
        </p:spPr>
      </p:pic>
      <p:pic>
        <p:nvPicPr>
          <p:cNvPr id="9" name="Picture 8">
            <a:extLst>
              <a:ext uri="{FF2B5EF4-FFF2-40B4-BE49-F238E27FC236}">
                <a16:creationId xmlns:a16="http://schemas.microsoft.com/office/drawing/2014/main" id="{401DF982-1092-F398-64BB-B0EA43080B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508" y="1"/>
            <a:ext cx="3885652" cy="3084828"/>
          </a:xfrm>
          <a:prstGeom prst="rect">
            <a:avLst/>
          </a:prstGeom>
        </p:spPr>
      </p:pic>
      <p:pic>
        <p:nvPicPr>
          <p:cNvPr id="11" name="Picture 10">
            <a:extLst>
              <a:ext uri="{FF2B5EF4-FFF2-40B4-BE49-F238E27FC236}">
                <a16:creationId xmlns:a16="http://schemas.microsoft.com/office/drawing/2014/main" id="{ACA09ADD-7FB4-E1FA-904B-FBA0569393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668" y="3394430"/>
            <a:ext cx="3887680" cy="3463570"/>
          </a:xfrm>
          <a:prstGeom prst="rect">
            <a:avLst/>
          </a:prstGeom>
        </p:spPr>
      </p:pic>
      <p:pic>
        <p:nvPicPr>
          <p:cNvPr id="13" name="Picture 12">
            <a:extLst>
              <a:ext uri="{FF2B5EF4-FFF2-40B4-BE49-F238E27FC236}">
                <a16:creationId xmlns:a16="http://schemas.microsoft.com/office/drawing/2014/main" id="{3F8C701D-1052-A7B9-485C-497C0721AE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6348" y="3394430"/>
            <a:ext cx="3885652" cy="3421775"/>
          </a:xfrm>
          <a:prstGeom prst="rect">
            <a:avLst/>
          </a:prstGeom>
        </p:spPr>
      </p:pic>
    </p:spTree>
    <p:extLst>
      <p:ext uri="{BB962C8B-B14F-4D97-AF65-F5344CB8AC3E}">
        <p14:creationId xmlns:p14="http://schemas.microsoft.com/office/powerpoint/2010/main" val="3865993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EB7E-6AAA-7A87-6932-160B26027FDE}"/>
              </a:ext>
            </a:extLst>
          </p:cNvPr>
          <p:cNvSpPr>
            <a:spLocks noGrp="1"/>
          </p:cNvSpPr>
          <p:nvPr>
            <p:ph type="title"/>
          </p:nvPr>
        </p:nvSpPr>
        <p:spPr/>
        <p:txBody>
          <a:bodyPr>
            <a:normAutofit/>
          </a:bodyPr>
          <a:lstStyle/>
          <a:p>
            <a:r>
              <a:rPr lang="en-US" sz="4000" dirty="0">
                <a:solidFill>
                  <a:schemeClr val="bg1"/>
                </a:solidFill>
                <a:latin typeface="+mn-lt"/>
              </a:rPr>
              <a:t>Random Fractal Tree</a:t>
            </a:r>
          </a:p>
        </p:txBody>
      </p:sp>
      <p:sp>
        <p:nvSpPr>
          <p:cNvPr id="3" name="Content Placeholder 2">
            <a:extLst>
              <a:ext uri="{FF2B5EF4-FFF2-40B4-BE49-F238E27FC236}">
                <a16:creationId xmlns:a16="http://schemas.microsoft.com/office/drawing/2014/main" id="{1E5B2468-7944-40F1-FF5D-3FF6A6320AE8}"/>
              </a:ext>
            </a:extLst>
          </p:cNvPr>
          <p:cNvSpPr>
            <a:spLocks noGrp="1"/>
          </p:cNvSpPr>
          <p:nvPr>
            <p:ph idx="1"/>
          </p:nvPr>
        </p:nvSpPr>
        <p:spPr>
          <a:xfrm>
            <a:off x="838200" y="1825624"/>
            <a:ext cx="5775960" cy="4890135"/>
          </a:xfrm>
        </p:spPr>
        <p:txBody>
          <a:bodyPr>
            <a:normAutofit/>
          </a:bodyPr>
          <a:lstStyle/>
          <a:p>
            <a:r>
              <a:rPr lang="en-US" sz="2000" dirty="0">
                <a:solidFill>
                  <a:schemeClr val="bg1"/>
                </a:solidFill>
              </a:rPr>
              <a:t>A</a:t>
            </a:r>
            <a:r>
              <a:rPr lang="en-US" sz="2000" b="0" i="0" dirty="0">
                <a:solidFill>
                  <a:schemeClr val="bg1"/>
                </a:solidFill>
                <a:effectLst/>
              </a:rPr>
              <a:t> </a:t>
            </a:r>
            <a:r>
              <a:rPr lang="en-US" sz="2000" b="1" i="0" dirty="0">
                <a:solidFill>
                  <a:schemeClr val="bg1"/>
                </a:solidFill>
                <a:effectLst/>
              </a:rPr>
              <a:t>random tree</a:t>
            </a:r>
            <a:r>
              <a:rPr lang="en-US" sz="2000" b="0" i="0" dirty="0">
                <a:solidFill>
                  <a:schemeClr val="bg1"/>
                </a:solidFill>
                <a:effectLst/>
              </a:rPr>
              <a:t> is a </a:t>
            </a:r>
            <a:r>
              <a:rPr lang="en-US" sz="2000" b="0" i="0" u="none" strike="noStrike" dirty="0">
                <a:solidFill>
                  <a:schemeClr val="bg1"/>
                </a:solidFill>
                <a:effectLst/>
              </a:rPr>
              <a:t>tree</a:t>
            </a:r>
            <a:r>
              <a:rPr lang="en-US" sz="2000" b="0" i="0" dirty="0">
                <a:solidFill>
                  <a:schemeClr val="bg1"/>
                </a:solidFill>
                <a:effectLst/>
              </a:rPr>
              <a:t> that is formed by a </a:t>
            </a:r>
            <a:r>
              <a:rPr lang="en-US" sz="2000" b="0" i="0" u="none" strike="noStrike" dirty="0">
                <a:solidFill>
                  <a:schemeClr val="bg1"/>
                </a:solidFill>
                <a:effectLst/>
              </a:rPr>
              <a:t>stochastic process</a:t>
            </a:r>
            <a:r>
              <a:rPr lang="en-US" sz="2000" b="0" i="0" dirty="0">
                <a:solidFill>
                  <a:schemeClr val="bg1"/>
                </a:solidFill>
                <a:effectLst/>
              </a:rPr>
              <a:t>. </a:t>
            </a:r>
          </a:p>
          <a:p>
            <a:r>
              <a:rPr lang="en-US" sz="2000" b="0" i="0" dirty="0">
                <a:solidFill>
                  <a:schemeClr val="bg1"/>
                </a:solidFill>
                <a:effectLst/>
              </a:rPr>
              <a:t>Types of random trees include:</a:t>
            </a:r>
          </a:p>
          <a:p>
            <a:pPr lvl="2"/>
            <a:r>
              <a:rPr lang="en-US" b="0" i="0" u="none" strike="noStrike" dirty="0">
                <a:solidFill>
                  <a:schemeClr val="bg1"/>
                </a:solidFill>
                <a:effectLst/>
              </a:rPr>
              <a:t>Random binary tree</a:t>
            </a:r>
            <a:r>
              <a:rPr lang="en-US" u="none" strike="noStrike" dirty="0">
                <a:solidFill>
                  <a:schemeClr val="bg1"/>
                </a:solidFill>
              </a:rPr>
              <a:t>:</a:t>
            </a:r>
            <a:r>
              <a:rPr lang="en-US" b="0" i="0" dirty="0">
                <a:solidFill>
                  <a:schemeClr val="bg1"/>
                </a:solidFill>
                <a:effectLst/>
              </a:rPr>
              <a:t> binary trees with various random distributions, including trees formed by random insertion orders, and trees that are uniformly distributed with a given number of nodes.</a:t>
            </a:r>
          </a:p>
          <a:p>
            <a:pPr lvl="2"/>
            <a:r>
              <a:rPr lang="en-US" b="0" i="0" dirty="0">
                <a:solidFill>
                  <a:schemeClr val="bg1"/>
                </a:solidFill>
                <a:effectLst/>
              </a:rPr>
              <a:t>Random recursive tree: increasingly labelled trees, which can be generated using a simple stochastic growth rule.</a:t>
            </a:r>
          </a:p>
          <a:p>
            <a:pPr lvl="2"/>
            <a:r>
              <a:rPr lang="en-US" b="0" i="0" dirty="0">
                <a:solidFill>
                  <a:schemeClr val="bg1"/>
                </a:solidFill>
                <a:effectLst/>
              </a:rPr>
              <a:t>Brownian tree, a fractal tree structure created by diffusion-limited aggregation processes.</a:t>
            </a:r>
          </a:p>
          <a:p>
            <a:pPr lvl="2"/>
            <a:r>
              <a:rPr lang="en-US" b="0" i="0" dirty="0">
                <a:solidFill>
                  <a:schemeClr val="bg1"/>
                </a:solidFill>
                <a:effectLst/>
              </a:rPr>
              <a:t>Etc.</a:t>
            </a:r>
          </a:p>
          <a:p>
            <a:pPr lvl="1"/>
            <a:endParaRPr lang="en-US" sz="2000" b="0" i="0" dirty="0">
              <a:solidFill>
                <a:schemeClr val="bg1"/>
              </a:solidFill>
              <a:effectLst/>
            </a:endParaRPr>
          </a:p>
          <a:p>
            <a:pPr lvl="1"/>
            <a:endParaRPr lang="en-US" sz="2000" dirty="0">
              <a:solidFill>
                <a:schemeClr val="bg1"/>
              </a:solidFill>
            </a:endParaRPr>
          </a:p>
        </p:txBody>
      </p:sp>
      <p:pic>
        <p:nvPicPr>
          <p:cNvPr id="5" name="Picture 4">
            <a:extLst>
              <a:ext uri="{FF2B5EF4-FFF2-40B4-BE49-F238E27FC236}">
                <a16:creationId xmlns:a16="http://schemas.microsoft.com/office/drawing/2014/main" id="{64D2DA2B-2E7D-373E-D6FC-8B04DD4BC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080" y="1789555"/>
            <a:ext cx="5104330" cy="3278890"/>
          </a:xfrm>
          <a:prstGeom prst="rect">
            <a:avLst/>
          </a:prstGeom>
        </p:spPr>
      </p:pic>
    </p:spTree>
    <p:extLst>
      <p:ext uri="{BB962C8B-B14F-4D97-AF65-F5344CB8AC3E}">
        <p14:creationId xmlns:p14="http://schemas.microsoft.com/office/powerpoint/2010/main" val="3993720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4C44-53E9-5BAB-85BA-9355222901FE}"/>
              </a:ext>
            </a:extLst>
          </p:cNvPr>
          <p:cNvSpPr>
            <a:spLocks noGrp="1"/>
          </p:cNvSpPr>
          <p:nvPr>
            <p:ph type="title"/>
          </p:nvPr>
        </p:nvSpPr>
        <p:spPr/>
        <p:txBody>
          <a:bodyPr>
            <a:normAutofit/>
          </a:bodyPr>
          <a:lstStyle/>
          <a:p>
            <a:r>
              <a:rPr lang="en-US" sz="3600" dirty="0">
                <a:solidFill>
                  <a:schemeClr val="bg1"/>
                </a:solidFill>
                <a:latin typeface="+mn-lt"/>
              </a:rPr>
              <a:t>Game of Life</a:t>
            </a:r>
          </a:p>
        </p:txBody>
      </p:sp>
      <p:sp>
        <p:nvSpPr>
          <p:cNvPr id="3" name="Content Placeholder 2">
            <a:extLst>
              <a:ext uri="{FF2B5EF4-FFF2-40B4-BE49-F238E27FC236}">
                <a16:creationId xmlns:a16="http://schemas.microsoft.com/office/drawing/2014/main" id="{AF6FA1D7-AF01-18AD-45AB-596684CF2DE7}"/>
              </a:ext>
            </a:extLst>
          </p:cNvPr>
          <p:cNvSpPr>
            <a:spLocks noGrp="1"/>
          </p:cNvSpPr>
          <p:nvPr>
            <p:ph idx="1"/>
          </p:nvPr>
        </p:nvSpPr>
        <p:spPr>
          <a:xfrm>
            <a:off x="838200" y="1708148"/>
            <a:ext cx="5897880" cy="4784725"/>
          </a:xfrm>
        </p:spPr>
        <p:txBody>
          <a:bodyPr>
            <a:noAutofit/>
          </a:bodyPr>
          <a:lstStyle/>
          <a:p>
            <a:r>
              <a:rPr lang="en-US" sz="2000" b="0" i="0" dirty="0">
                <a:solidFill>
                  <a:schemeClr val="bg1"/>
                </a:solidFill>
                <a:effectLst/>
              </a:rPr>
              <a:t>The </a:t>
            </a:r>
            <a:r>
              <a:rPr lang="en-US" sz="2000" b="1" i="0" dirty="0">
                <a:solidFill>
                  <a:schemeClr val="bg1"/>
                </a:solidFill>
                <a:effectLst/>
              </a:rPr>
              <a:t>Game of Life</a:t>
            </a:r>
            <a:r>
              <a:rPr lang="en-US" sz="2000" b="0" i="0" dirty="0">
                <a:solidFill>
                  <a:schemeClr val="bg1"/>
                </a:solidFill>
                <a:effectLst/>
              </a:rPr>
              <a:t>, is a </a:t>
            </a:r>
            <a:r>
              <a:rPr lang="en-US" sz="2000" b="0" i="0" u="none" strike="noStrike" dirty="0">
                <a:solidFill>
                  <a:schemeClr val="bg1"/>
                </a:solidFill>
                <a:effectLst/>
              </a:rPr>
              <a:t>cellular automaton</a:t>
            </a:r>
            <a:r>
              <a:rPr lang="en-US" sz="2000" b="0" i="0" dirty="0">
                <a:solidFill>
                  <a:schemeClr val="bg1"/>
                </a:solidFill>
                <a:effectLst/>
              </a:rPr>
              <a:t> devised by the British </a:t>
            </a:r>
            <a:r>
              <a:rPr lang="en-US" sz="2000" b="0" i="0" u="none" strike="noStrike" dirty="0">
                <a:solidFill>
                  <a:schemeClr val="bg1"/>
                </a:solidFill>
                <a:effectLst/>
              </a:rPr>
              <a:t>mathematician</a:t>
            </a:r>
            <a:r>
              <a:rPr lang="en-US" sz="2000" b="0" i="0" dirty="0">
                <a:solidFill>
                  <a:schemeClr val="bg1"/>
                </a:solidFill>
                <a:effectLst/>
              </a:rPr>
              <a:t> </a:t>
            </a:r>
            <a:r>
              <a:rPr lang="en-US" sz="2000" b="0" i="0" u="none" strike="noStrike" dirty="0">
                <a:solidFill>
                  <a:schemeClr val="bg1"/>
                </a:solidFill>
                <a:effectLst/>
              </a:rPr>
              <a:t>John Horton Conway</a:t>
            </a:r>
            <a:r>
              <a:rPr lang="en-US" sz="2000" b="0" i="0" dirty="0">
                <a:solidFill>
                  <a:schemeClr val="bg1"/>
                </a:solidFill>
                <a:effectLst/>
              </a:rPr>
              <a:t> in 1970.</a:t>
            </a:r>
          </a:p>
          <a:p>
            <a:r>
              <a:rPr lang="en-US" sz="2000" b="0" i="0" dirty="0">
                <a:solidFill>
                  <a:schemeClr val="bg1"/>
                </a:solidFill>
                <a:effectLst/>
              </a:rPr>
              <a:t>It is </a:t>
            </a:r>
            <a:r>
              <a:rPr lang="en-US" sz="2000" b="0" i="0" u="none" strike="noStrike" dirty="0">
                <a:solidFill>
                  <a:schemeClr val="bg1"/>
                </a:solidFill>
                <a:effectLst/>
              </a:rPr>
              <a:t>Turing complete</a:t>
            </a:r>
            <a:r>
              <a:rPr lang="en-US" sz="2000" b="0" i="0" dirty="0">
                <a:solidFill>
                  <a:schemeClr val="bg1"/>
                </a:solidFill>
                <a:effectLst/>
              </a:rPr>
              <a:t> and can simulate a </a:t>
            </a:r>
            <a:r>
              <a:rPr lang="en-US" sz="2000" b="0" i="0" u="none" strike="noStrike" dirty="0">
                <a:solidFill>
                  <a:schemeClr val="bg1"/>
                </a:solidFill>
                <a:effectLst/>
              </a:rPr>
              <a:t>universal constructor</a:t>
            </a:r>
            <a:r>
              <a:rPr lang="en-US" sz="2000" b="0" i="0" dirty="0">
                <a:solidFill>
                  <a:schemeClr val="bg1"/>
                </a:solidFill>
                <a:effectLst/>
              </a:rPr>
              <a:t> or any other </a:t>
            </a:r>
            <a:r>
              <a:rPr lang="en-US" sz="2000" b="0" i="0" u="none" strike="noStrike" dirty="0">
                <a:solidFill>
                  <a:schemeClr val="bg1"/>
                </a:solidFill>
                <a:effectLst/>
              </a:rPr>
              <a:t>Turing machine</a:t>
            </a:r>
            <a:r>
              <a:rPr lang="en-US" sz="2000" b="0" i="0" dirty="0">
                <a:solidFill>
                  <a:schemeClr val="bg1"/>
                </a:solidFill>
                <a:effectLst/>
              </a:rPr>
              <a:t>.</a:t>
            </a:r>
          </a:p>
          <a:p>
            <a:r>
              <a:rPr lang="en-US" sz="2000" dirty="0">
                <a:solidFill>
                  <a:schemeClr val="bg1"/>
                </a:solidFill>
              </a:rPr>
              <a:t>Rules:</a:t>
            </a:r>
          </a:p>
          <a:p>
            <a:pPr lvl="2">
              <a:buFont typeface="+mj-lt"/>
              <a:buAutoNum type="arabicPeriod"/>
            </a:pPr>
            <a:r>
              <a:rPr lang="en-US" b="0" i="0" dirty="0">
                <a:solidFill>
                  <a:schemeClr val="bg1"/>
                </a:solidFill>
                <a:effectLst/>
              </a:rPr>
              <a:t>Any live cell with fewer than two live neighbors dies, as if by underpopulation.</a:t>
            </a:r>
          </a:p>
          <a:p>
            <a:pPr lvl="2">
              <a:buFont typeface="+mj-lt"/>
              <a:buAutoNum type="arabicPeriod"/>
            </a:pPr>
            <a:r>
              <a:rPr lang="en-US" b="0" i="0" dirty="0">
                <a:solidFill>
                  <a:schemeClr val="bg1"/>
                </a:solidFill>
                <a:effectLst/>
              </a:rPr>
              <a:t>Any live cell with two or three live neighbors lives on to the next generation.</a:t>
            </a:r>
          </a:p>
          <a:p>
            <a:pPr lvl="2">
              <a:buFont typeface="+mj-lt"/>
              <a:buAutoNum type="arabicPeriod"/>
            </a:pPr>
            <a:r>
              <a:rPr lang="en-US" b="0" i="0" dirty="0">
                <a:solidFill>
                  <a:schemeClr val="bg1"/>
                </a:solidFill>
                <a:effectLst/>
              </a:rPr>
              <a:t>Any live cell with more than three live neighbors dies, as if by overpopulation.</a:t>
            </a:r>
          </a:p>
          <a:p>
            <a:pPr lvl="2">
              <a:buFont typeface="+mj-lt"/>
              <a:buAutoNum type="arabicPeriod"/>
            </a:pPr>
            <a:r>
              <a:rPr lang="en-US" b="0" i="0" dirty="0">
                <a:solidFill>
                  <a:schemeClr val="bg1"/>
                </a:solidFill>
                <a:effectLst/>
              </a:rPr>
              <a:t>Any dead cell with exactly three live neighbors becomes a live cell, as if by reproduction.</a:t>
            </a:r>
          </a:p>
          <a:p>
            <a:endParaRPr lang="en-US" sz="2000" dirty="0">
              <a:solidFill>
                <a:schemeClr val="bg1"/>
              </a:solidFill>
            </a:endParaRPr>
          </a:p>
        </p:txBody>
      </p:sp>
      <p:pic>
        <p:nvPicPr>
          <p:cNvPr id="6" name="Picture 5">
            <a:extLst>
              <a:ext uri="{FF2B5EF4-FFF2-40B4-BE49-F238E27FC236}">
                <a16:creationId xmlns:a16="http://schemas.microsoft.com/office/drawing/2014/main" id="{6B5A598F-8409-DC70-9C5E-D2B2E63CB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950" y="1128712"/>
            <a:ext cx="4600575" cy="4600575"/>
          </a:xfrm>
          <a:prstGeom prst="rect">
            <a:avLst/>
          </a:prstGeom>
        </p:spPr>
      </p:pic>
    </p:spTree>
    <p:extLst>
      <p:ext uri="{BB962C8B-B14F-4D97-AF65-F5344CB8AC3E}">
        <p14:creationId xmlns:p14="http://schemas.microsoft.com/office/powerpoint/2010/main" val="4133943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E3EEE0-4C89-1ABB-9D27-75C8C243C1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59" y="0"/>
            <a:ext cx="3996432" cy="3169920"/>
          </a:xfrm>
        </p:spPr>
      </p:pic>
      <p:pic>
        <p:nvPicPr>
          <p:cNvPr id="7" name="Picture 6">
            <a:extLst>
              <a:ext uri="{FF2B5EF4-FFF2-40B4-BE49-F238E27FC236}">
                <a16:creationId xmlns:a16="http://schemas.microsoft.com/office/drawing/2014/main" id="{186EEEA1-D200-7B2A-F84E-D64B44882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9" y="3295015"/>
            <a:ext cx="3984772" cy="3562985"/>
          </a:xfrm>
          <a:prstGeom prst="rect">
            <a:avLst/>
          </a:prstGeom>
        </p:spPr>
      </p:pic>
      <p:pic>
        <p:nvPicPr>
          <p:cNvPr id="9" name="Picture 8">
            <a:extLst>
              <a:ext uri="{FF2B5EF4-FFF2-40B4-BE49-F238E27FC236}">
                <a16:creationId xmlns:a16="http://schemas.microsoft.com/office/drawing/2014/main" id="{C63962DF-8DCC-8535-634E-C853043AA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0"/>
            <a:ext cx="3984772" cy="3295014"/>
          </a:xfrm>
          <a:prstGeom prst="rect">
            <a:avLst/>
          </a:prstGeom>
        </p:spPr>
      </p:pic>
      <p:pic>
        <p:nvPicPr>
          <p:cNvPr id="11" name="Picture 10">
            <a:extLst>
              <a:ext uri="{FF2B5EF4-FFF2-40B4-BE49-F238E27FC236}">
                <a16:creationId xmlns:a16="http://schemas.microsoft.com/office/drawing/2014/main" id="{241F357F-8E37-6F94-380F-B0D096EE2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4243" y="3295014"/>
            <a:ext cx="3988751" cy="3562986"/>
          </a:xfrm>
          <a:prstGeom prst="rect">
            <a:avLst/>
          </a:prstGeom>
        </p:spPr>
      </p:pic>
      <p:pic>
        <p:nvPicPr>
          <p:cNvPr id="13" name="Picture 12">
            <a:extLst>
              <a:ext uri="{FF2B5EF4-FFF2-40B4-BE49-F238E27FC236}">
                <a16:creationId xmlns:a16="http://schemas.microsoft.com/office/drawing/2014/main" id="{B4E4A759-59CA-5471-0E0B-8AA7A0D948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12994" y="3295014"/>
            <a:ext cx="4079006" cy="3562986"/>
          </a:xfrm>
          <a:prstGeom prst="rect">
            <a:avLst/>
          </a:prstGeom>
        </p:spPr>
      </p:pic>
    </p:spTree>
    <p:extLst>
      <p:ext uri="{BB962C8B-B14F-4D97-AF65-F5344CB8AC3E}">
        <p14:creationId xmlns:p14="http://schemas.microsoft.com/office/powerpoint/2010/main" val="4059143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D297C-65B0-4901-0421-693DD0500B68}"/>
              </a:ext>
            </a:extLst>
          </p:cNvPr>
          <p:cNvSpPr>
            <a:spLocks noGrp="1"/>
          </p:cNvSpPr>
          <p:nvPr>
            <p:ph type="title"/>
          </p:nvPr>
        </p:nvSpPr>
        <p:spPr/>
        <p:txBody>
          <a:bodyPr>
            <a:normAutofit/>
          </a:bodyPr>
          <a:lstStyle/>
          <a:p>
            <a:r>
              <a:rPr lang="en-US" sz="3600" dirty="0">
                <a:solidFill>
                  <a:schemeClr val="bg1"/>
                </a:solidFill>
                <a:latin typeface="+mn-lt"/>
              </a:rPr>
              <a:t>Pythagorean Tree</a:t>
            </a:r>
          </a:p>
        </p:txBody>
      </p:sp>
      <p:sp>
        <p:nvSpPr>
          <p:cNvPr id="3" name="Content Placeholder 2">
            <a:extLst>
              <a:ext uri="{FF2B5EF4-FFF2-40B4-BE49-F238E27FC236}">
                <a16:creationId xmlns:a16="http://schemas.microsoft.com/office/drawing/2014/main" id="{ADFD399B-40FB-E922-A522-5CC4E9E6D059}"/>
              </a:ext>
            </a:extLst>
          </p:cNvPr>
          <p:cNvSpPr>
            <a:spLocks noGrp="1"/>
          </p:cNvSpPr>
          <p:nvPr>
            <p:ph idx="1"/>
          </p:nvPr>
        </p:nvSpPr>
        <p:spPr>
          <a:xfrm>
            <a:off x="838200" y="2668745"/>
            <a:ext cx="5003800" cy="1520508"/>
          </a:xfrm>
        </p:spPr>
        <p:txBody>
          <a:bodyPr>
            <a:normAutofit/>
          </a:bodyPr>
          <a:lstStyle/>
          <a:p>
            <a:r>
              <a:rPr lang="en-US" sz="2000" b="0" i="0" dirty="0">
                <a:solidFill>
                  <a:schemeClr val="bg1"/>
                </a:solidFill>
                <a:effectLst/>
              </a:rPr>
              <a:t>The </a:t>
            </a:r>
            <a:r>
              <a:rPr lang="en-US" sz="2000" b="1" i="0" dirty="0">
                <a:solidFill>
                  <a:schemeClr val="bg1"/>
                </a:solidFill>
                <a:effectLst/>
              </a:rPr>
              <a:t>Pythagoras tree</a:t>
            </a:r>
            <a:r>
              <a:rPr lang="en-US" sz="2000" b="0" i="0" dirty="0">
                <a:solidFill>
                  <a:schemeClr val="bg1"/>
                </a:solidFill>
                <a:effectLst/>
              </a:rPr>
              <a:t> is a </a:t>
            </a:r>
            <a:r>
              <a:rPr lang="en-US" sz="2000" b="0" i="0" u="none" strike="noStrike" dirty="0">
                <a:solidFill>
                  <a:schemeClr val="bg1"/>
                </a:solidFill>
                <a:effectLst/>
              </a:rPr>
              <a:t>plane</a:t>
            </a:r>
            <a:r>
              <a:rPr lang="en-US" sz="2000" b="0" i="0" dirty="0">
                <a:solidFill>
                  <a:schemeClr val="bg1"/>
                </a:solidFill>
                <a:effectLst/>
              </a:rPr>
              <a:t> </a:t>
            </a:r>
            <a:r>
              <a:rPr lang="en-US" sz="2000" b="0" i="0" u="none" strike="noStrike" dirty="0">
                <a:solidFill>
                  <a:schemeClr val="bg1"/>
                </a:solidFill>
                <a:effectLst/>
              </a:rPr>
              <a:t>fractal</a:t>
            </a:r>
            <a:r>
              <a:rPr lang="en-US" sz="2000" b="0" i="0" dirty="0">
                <a:solidFill>
                  <a:schemeClr val="bg1"/>
                </a:solidFill>
                <a:effectLst/>
              </a:rPr>
              <a:t> constructed from </a:t>
            </a:r>
            <a:r>
              <a:rPr lang="en-US" sz="2000" b="0" i="0" u="none" strike="noStrike" dirty="0">
                <a:solidFill>
                  <a:schemeClr val="bg1"/>
                </a:solidFill>
                <a:effectLst/>
              </a:rPr>
              <a:t>squares</a:t>
            </a:r>
            <a:r>
              <a:rPr lang="en-US" sz="2000" b="0" i="0" dirty="0">
                <a:solidFill>
                  <a:schemeClr val="bg1"/>
                </a:solidFill>
                <a:effectLst/>
              </a:rPr>
              <a:t>.</a:t>
            </a:r>
          </a:p>
          <a:p>
            <a:r>
              <a:rPr lang="en-US" sz="2000" b="0" i="0" dirty="0">
                <a:solidFill>
                  <a:schemeClr val="bg1"/>
                </a:solidFill>
                <a:effectLst/>
              </a:rPr>
              <a:t>Invented by the </a:t>
            </a:r>
            <a:r>
              <a:rPr lang="en-US" sz="2000" b="0" i="0" u="none" strike="noStrike" dirty="0">
                <a:solidFill>
                  <a:schemeClr val="bg1"/>
                </a:solidFill>
                <a:effectLst/>
              </a:rPr>
              <a:t>Dutch</a:t>
            </a:r>
            <a:r>
              <a:rPr lang="en-US" sz="2000" b="0" i="0" dirty="0">
                <a:solidFill>
                  <a:schemeClr val="bg1"/>
                </a:solidFill>
                <a:effectLst/>
              </a:rPr>
              <a:t> </a:t>
            </a:r>
            <a:r>
              <a:rPr lang="en-US" sz="2000" b="0" i="0" u="none" strike="noStrike" dirty="0">
                <a:solidFill>
                  <a:schemeClr val="bg1"/>
                </a:solidFill>
                <a:effectLst/>
              </a:rPr>
              <a:t>mathematics</a:t>
            </a:r>
            <a:r>
              <a:rPr lang="en-US" sz="2000" b="0" i="0" dirty="0">
                <a:solidFill>
                  <a:schemeClr val="bg1"/>
                </a:solidFill>
                <a:effectLst/>
              </a:rPr>
              <a:t> teacher Albert E. Bosman in 1942.</a:t>
            </a:r>
            <a:endParaRPr lang="en-US" sz="2000" dirty="0">
              <a:solidFill>
                <a:schemeClr val="bg1"/>
              </a:solidFill>
            </a:endParaRPr>
          </a:p>
        </p:txBody>
      </p:sp>
      <p:pic>
        <p:nvPicPr>
          <p:cNvPr id="5" name="Picture 4">
            <a:extLst>
              <a:ext uri="{FF2B5EF4-FFF2-40B4-BE49-F238E27FC236}">
                <a16:creationId xmlns:a16="http://schemas.microsoft.com/office/drawing/2014/main" id="{052F6ABF-31C0-E34D-739B-40A0D1C67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069" y="1638219"/>
            <a:ext cx="5816335" cy="3581560"/>
          </a:xfrm>
          <a:prstGeom prst="rect">
            <a:avLst/>
          </a:prstGeom>
        </p:spPr>
      </p:pic>
    </p:spTree>
    <p:extLst>
      <p:ext uri="{BB962C8B-B14F-4D97-AF65-F5344CB8AC3E}">
        <p14:creationId xmlns:p14="http://schemas.microsoft.com/office/powerpoint/2010/main" val="3625757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0DA014-3E7B-95B1-3962-9F7A72B3FA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554317"/>
            <a:ext cx="6416596" cy="3749365"/>
          </a:xfrm>
        </p:spPr>
      </p:pic>
      <p:pic>
        <p:nvPicPr>
          <p:cNvPr id="7" name="Picture 6">
            <a:extLst>
              <a:ext uri="{FF2B5EF4-FFF2-40B4-BE49-F238E27FC236}">
                <a16:creationId xmlns:a16="http://schemas.microsoft.com/office/drawing/2014/main" id="{579AE0FA-B17E-4353-5E58-AC5D46408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710" y="978956"/>
            <a:ext cx="5418290" cy="4900085"/>
          </a:xfrm>
          <a:prstGeom prst="rect">
            <a:avLst/>
          </a:prstGeom>
        </p:spPr>
      </p:pic>
    </p:spTree>
    <p:extLst>
      <p:ext uri="{BB962C8B-B14F-4D97-AF65-F5344CB8AC3E}">
        <p14:creationId xmlns:p14="http://schemas.microsoft.com/office/powerpoint/2010/main" val="27505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A2A0-D6D2-72D8-F9D2-129869866CC8}"/>
              </a:ext>
            </a:extLst>
          </p:cNvPr>
          <p:cNvSpPr>
            <a:spLocks noGrp="1"/>
          </p:cNvSpPr>
          <p:nvPr>
            <p:ph type="title"/>
          </p:nvPr>
        </p:nvSpPr>
        <p:spPr/>
        <p:txBody>
          <a:bodyPr>
            <a:normAutofit/>
          </a:bodyPr>
          <a:lstStyle/>
          <a:p>
            <a:r>
              <a:rPr lang="en-US" sz="3600" dirty="0">
                <a:solidFill>
                  <a:schemeClr val="bg1"/>
                </a:solidFill>
                <a:latin typeface="+mn-lt"/>
              </a:rPr>
              <a:t>Brownian Tree</a:t>
            </a:r>
          </a:p>
        </p:txBody>
      </p:sp>
      <p:sp>
        <p:nvSpPr>
          <p:cNvPr id="3" name="Content Placeholder 2">
            <a:extLst>
              <a:ext uri="{FF2B5EF4-FFF2-40B4-BE49-F238E27FC236}">
                <a16:creationId xmlns:a16="http://schemas.microsoft.com/office/drawing/2014/main" id="{E41D97C1-4BEE-3E50-0535-31011CABC512}"/>
              </a:ext>
            </a:extLst>
          </p:cNvPr>
          <p:cNvSpPr>
            <a:spLocks noGrp="1"/>
          </p:cNvSpPr>
          <p:nvPr>
            <p:ph idx="1"/>
          </p:nvPr>
        </p:nvSpPr>
        <p:spPr>
          <a:xfrm>
            <a:off x="838200" y="1825625"/>
            <a:ext cx="5979160" cy="4077335"/>
          </a:xfrm>
        </p:spPr>
        <p:txBody>
          <a:bodyPr>
            <a:noAutofit/>
          </a:bodyPr>
          <a:lstStyle/>
          <a:p>
            <a:r>
              <a:rPr lang="en-US" sz="2000" b="0" i="0" dirty="0">
                <a:solidFill>
                  <a:schemeClr val="bg1"/>
                </a:solidFill>
                <a:effectLst/>
              </a:rPr>
              <a:t>A Brownian Tree is generated as a result of an initial seed, followed by the interaction of two processes.</a:t>
            </a:r>
          </a:p>
          <a:p>
            <a:r>
              <a:rPr lang="en-US" sz="2000" dirty="0">
                <a:solidFill>
                  <a:schemeClr val="bg1"/>
                </a:solidFill>
              </a:rPr>
              <a:t>Rules:</a:t>
            </a:r>
          </a:p>
          <a:p>
            <a:pPr lvl="2">
              <a:buFont typeface="+mj-lt"/>
              <a:buAutoNum type="arabicPeriod"/>
            </a:pPr>
            <a:r>
              <a:rPr lang="en-US" b="0" i="0" dirty="0">
                <a:solidFill>
                  <a:schemeClr val="bg1"/>
                </a:solidFill>
                <a:effectLst/>
              </a:rPr>
              <a:t>The initial "seed" is placed somewhere within the field. Where is not particularly important; it could be randomized, or it could be a fixed point.</a:t>
            </a:r>
          </a:p>
          <a:p>
            <a:pPr lvl="2">
              <a:buFont typeface="+mj-lt"/>
              <a:buAutoNum type="arabicPeriod"/>
            </a:pPr>
            <a:r>
              <a:rPr lang="en-US" b="0" i="0" dirty="0">
                <a:solidFill>
                  <a:schemeClr val="bg1"/>
                </a:solidFill>
                <a:effectLst/>
              </a:rPr>
              <a:t>Particles are injected into the field, and are individually given a (typically random) motion pattern.</a:t>
            </a:r>
          </a:p>
          <a:p>
            <a:pPr lvl="2">
              <a:buFont typeface="+mj-lt"/>
              <a:buAutoNum type="arabicPeriod"/>
            </a:pPr>
            <a:r>
              <a:rPr lang="en-US" b="0" i="0" dirty="0">
                <a:solidFill>
                  <a:schemeClr val="bg1"/>
                </a:solidFill>
                <a:effectLst/>
              </a:rPr>
              <a:t>When a particle collides with the seed or tree, its position is fixed, and it's considered to be part of the tree.</a:t>
            </a:r>
          </a:p>
          <a:p>
            <a:endParaRPr lang="en-US" sz="2000" dirty="0">
              <a:solidFill>
                <a:schemeClr val="bg1"/>
              </a:solidFill>
            </a:endParaRPr>
          </a:p>
        </p:txBody>
      </p:sp>
      <p:pic>
        <p:nvPicPr>
          <p:cNvPr id="5" name="Picture 4">
            <a:extLst>
              <a:ext uri="{FF2B5EF4-FFF2-40B4-BE49-F238E27FC236}">
                <a16:creationId xmlns:a16="http://schemas.microsoft.com/office/drawing/2014/main" id="{9CA95D97-896B-5654-C66F-2FE3AC67F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760" y="1309052"/>
            <a:ext cx="5110480" cy="5110480"/>
          </a:xfrm>
          <a:prstGeom prst="rect">
            <a:avLst/>
          </a:prstGeom>
        </p:spPr>
      </p:pic>
    </p:spTree>
    <p:extLst>
      <p:ext uri="{BB962C8B-B14F-4D97-AF65-F5344CB8AC3E}">
        <p14:creationId xmlns:p14="http://schemas.microsoft.com/office/powerpoint/2010/main" val="2660669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BF2215-FE90-4367-E7C4-05F6A6FD3F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6080" y="0"/>
            <a:ext cx="4439920" cy="3473077"/>
          </a:xfrm>
        </p:spPr>
      </p:pic>
      <p:pic>
        <p:nvPicPr>
          <p:cNvPr id="7" name="Picture 6">
            <a:extLst>
              <a:ext uri="{FF2B5EF4-FFF2-40B4-BE49-F238E27FC236}">
                <a16:creationId xmlns:a16="http://schemas.microsoft.com/office/drawing/2014/main" id="{03BC9C92-AAE8-5FC9-C142-2910CD45E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080" y="3429000"/>
            <a:ext cx="4439920" cy="3384923"/>
          </a:xfrm>
          <a:prstGeom prst="rect">
            <a:avLst/>
          </a:prstGeom>
        </p:spPr>
      </p:pic>
      <p:pic>
        <p:nvPicPr>
          <p:cNvPr id="9" name="Picture 8">
            <a:extLst>
              <a:ext uri="{FF2B5EF4-FFF2-40B4-BE49-F238E27FC236}">
                <a16:creationId xmlns:a16="http://schemas.microsoft.com/office/drawing/2014/main" id="{EE7F0D2E-06C0-519F-77B6-17DC92D56C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
            <a:ext cx="4439920" cy="3473077"/>
          </a:xfrm>
          <a:prstGeom prst="rect">
            <a:avLst/>
          </a:prstGeom>
        </p:spPr>
      </p:pic>
      <p:pic>
        <p:nvPicPr>
          <p:cNvPr id="11" name="Picture 10">
            <a:extLst>
              <a:ext uri="{FF2B5EF4-FFF2-40B4-BE49-F238E27FC236}">
                <a16:creationId xmlns:a16="http://schemas.microsoft.com/office/drawing/2014/main" id="{3BAECDA4-B58A-23D3-59A2-7AB592B2AD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429001"/>
            <a:ext cx="4439919" cy="3384922"/>
          </a:xfrm>
          <a:prstGeom prst="rect">
            <a:avLst/>
          </a:prstGeom>
        </p:spPr>
      </p:pic>
    </p:spTree>
    <p:extLst>
      <p:ext uri="{BB962C8B-B14F-4D97-AF65-F5344CB8AC3E}">
        <p14:creationId xmlns:p14="http://schemas.microsoft.com/office/powerpoint/2010/main" val="1747199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8B026-7D56-08E4-1889-16883E17C82B}"/>
              </a:ext>
            </a:extLst>
          </p:cNvPr>
          <p:cNvSpPr>
            <a:spLocks noGrp="1"/>
          </p:cNvSpPr>
          <p:nvPr>
            <p:ph type="title"/>
          </p:nvPr>
        </p:nvSpPr>
        <p:spPr/>
        <p:txBody>
          <a:bodyPr>
            <a:normAutofit/>
          </a:bodyPr>
          <a:lstStyle/>
          <a:p>
            <a:r>
              <a:rPr lang="en-US" sz="3600" dirty="0">
                <a:solidFill>
                  <a:schemeClr val="bg1"/>
                </a:solidFill>
                <a:latin typeface="+mn-lt"/>
              </a:rPr>
              <a:t>Chaos Game</a:t>
            </a:r>
          </a:p>
        </p:txBody>
      </p:sp>
      <p:sp>
        <p:nvSpPr>
          <p:cNvPr id="3" name="Content Placeholder 2">
            <a:extLst>
              <a:ext uri="{FF2B5EF4-FFF2-40B4-BE49-F238E27FC236}">
                <a16:creationId xmlns:a16="http://schemas.microsoft.com/office/drawing/2014/main" id="{530D9A28-9284-6D0C-AA39-F5CE5959AF8F}"/>
              </a:ext>
            </a:extLst>
          </p:cNvPr>
          <p:cNvSpPr>
            <a:spLocks noGrp="1"/>
          </p:cNvSpPr>
          <p:nvPr>
            <p:ph idx="1"/>
          </p:nvPr>
        </p:nvSpPr>
        <p:spPr>
          <a:xfrm>
            <a:off x="838200" y="1690688"/>
            <a:ext cx="6187633" cy="4193210"/>
          </a:xfrm>
        </p:spPr>
        <p:txBody>
          <a:bodyPr>
            <a:normAutofit/>
          </a:bodyPr>
          <a:lstStyle/>
          <a:p>
            <a:r>
              <a:rPr lang="en-US" sz="2000" dirty="0">
                <a:solidFill>
                  <a:schemeClr val="bg1"/>
                </a:solidFill>
              </a:rPr>
              <a:t>T</a:t>
            </a:r>
            <a:r>
              <a:rPr lang="en-US" sz="2000" b="0" i="0" dirty="0">
                <a:solidFill>
                  <a:schemeClr val="bg1"/>
                </a:solidFill>
                <a:effectLst/>
              </a:rPr>
              <a:t>he term </a:t>
            </a:r>
            <a:r>
              <a:rPr lang="en-US" sz="2000" b="1" i="0" dirty="0">
                <a:solidFill>
                  <a:schemeClr val="bg1"/>
                </a:solidFill>
                <a:effectLst/>
              </a:rPr>
              <a:t>chaos game</a:t>
            </a:r>
            <a:r>
              <a:rPr lang="en-US" sz="2000" b="0" i="0" dirty="0">
                <a:solidFill>
                  <a:schemeClr val="bg1"/>
                </a:solidFill>
                <a:effectLst/>
              </a:rPr>
              <a:t> originally referred to a method of creating a </a:t>
            </a:r>
            <a:r>
              <a:rPr lang="en-US" sz="2000" b="0" i="0" u="none" strike="noStrike" dirty="0">
                <a:solidFill>
                  <a:schemeClr val="bg1"/>
                </a:solidFill>
                <a:effectLst/>
              </a:rPr>
              <a:t>fractal</a:t>
            </a:r>
            <a:r>
              <a:rPr lang="en-US" sz="2000" b="0" i="0" dirty="0">
                <a:solidFill>
                  <a:schemeClr val="bg1"/>
                </a:solidFill>
                <a:effectLst/>
              </a:rPr>
              <a:t>, using a </a:t>
            </a:r>
            <a:r>
              <a:rPr lang="en-US" sz="2000" b="0" i="0" u="none" strike="noStrike" dirty="0">
                <a:solidFill>
                  <a:schemeClr val="bg1"/>
                </a:solidFill>
                <a:effectLst/>
              </a:rPr>
              <a:t>polygon</a:t>
            </a:r>
            <a:r>
              <a:rPr lang="en-US" sz="2000" b="0" i="0" dirty="0">
                <a:solidFill>
                  <a:schemeClr val="bg1"/>
                </a:solidFill>
                <a:effectLst/>
              </a:rPr>
              <a:t> and an initial point selected at random inside it.</a:t>
            </a:r>
          </a:p>
          <a:p>
            <a:r>
              <a:rPr lang="en-US" sz="2000" b="0" i="0" baseline="30000" dirty="0">
                <a:solidFill>
                  <a:schemeClr val="bg1"/>
                </a:solidFill>
                <a:effectLst/>
              </a:rPr>
              <a:t> </a:t>
            </a:r>
            <a:r>
              <a:rPr lang="en-US" sz="2000" b="0" i="0" dirty="0">
                <a:solidFill>
                  <a:schemeClr val="bg1"/>
                </a:solidFill>
                <a:effectLst/>
              </a:rPr>
              <a:t>The fractal is created by iteratively creating a sequence of points, starting with the initial random point, in which each point in the sequence is a given </a:t>
            </a:r>
            <a:r>
              <a:rPr lang="en-US" sz="2000" b="0" i="0" u="none" strike="noStrike" dirty="0">
                <a:solidFill>
                  <a:schemeClr val="bg1"/>
                </a:solidFill>
                <a:effectLst/>
              </a:rPr>
              <a:t>fraction</a:t>
            </a:r>
            <a:r>
              <a:rPr lang="en-US" sz="2000" b="0" i="0" dirty="0">
                <a:solidFill>
                  <a:schemeClr val="bg1"/>
                </a:solidFill>
                <a:effectLst/>
              </a:rPr>
              <a:t> of the distance between the previous point and one of the vertices of the polygon.</a:t>
            </a:r>
          </a:p>
          <a:p>
            <a:r>
              <a:rPr lang="en-US" sz="2000" dirty="0">
                <a:solidFill>
                  <a:schemeClr val="bg1"/>
                </a:solidFill>
              </a:rPr>
              <a:t>T</a:t>
            </a:r>
            <a:r>
              <a:rPr lang="en-US" sz="2000" b="0" i="0" dirty="0">
                <a:solidFill>
                  <a:schemeClr val="bg1"/>
                </a:solidFill>
                <a:effectLst/>
              </a:rPr>
              <a:t>he vertex is chosen at random in each iteration.</a:t>
            </a:r>
          </a:p>
          <a:p>
            <a:r>
              <a:rPr lang="en-US" sz="2000" b="0" i="0" dirty="0">
                <a:solidFill>
                  <a:schemeClr val="bg1"/>
                </a:solidFill>
                <a:effectLst/>
              </a:rPr>
              <a:t>Repeating this iterative process a large number of times, selecting the vertex at random on each iteration, and throwing out the first few points in the sequence, will often (but not always) produce a fractal shape.</a:t>
            </a:r>
            <a:endParaRPr lang="en-US" sz="2000" dirty="0">
              <a:solidFill>
                <a:schemeClr val="bg1"/>
              </a:solidFill>
            </a:endParaRPr>
          </a:p>
        </p:txBody>
      </p:sp>
      <p:pic>
        <p:nvPicPr>
          <p:cNvPr id="5" name="Picture 4">
            <a:extLst>
              <a:ext uri="{FF2B5EF4-FFF2-40B4-BE49-F238E27FC236}">
                <a16:creationId xmlns:a16="http://schemas.microsoft.com/office/drawing/2014/main" id="{CCA9B02A-43C9-0918-A601-BD85370A1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460" y="1456924"/>
            <a:ext cx="4660739" cy="4660739"/>
          </a:xfrm>
          <a:prstGeom prst="rect">
            <a:avLst/>
          </a:prstGeom>
        </p:spPr>
      </p:pic>
    </p:spTree>
    <p:extLst>
      <p:ext uri="{BB962C8B-B14F-4D97-AF65-F5344CB8AC3E}">
        <p14:creationId xmlns:p14="http://schemas.microsoft.com/office/powerpoint/2010/main" val="1701427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D7243B-8F1A-4D48-90F6-73EF343E51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71" y="873888"/>
            <a:ext cx="3041625" cy="2430966"/>
          </a:xfrm>
        </p:spPr>
      </p:pic>
      <p:pic>
        <p:nvPicPr>
          <p:cNvPr id="7" name="Picture 6">
            <a:extLst>
              <a:ext uri="{FF2B5EF4-FFF2-40B4-BE49-F238E27FC236}">
                <a16:creationId xmlns:a16="http://schemas.microsoft.com/office/drawing/2014/main" id="{36847AA0-5713-D56C-B6FC-DD6E3E5AA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313254"/>
            <a:ext cx="3034955" cy="2670858"/>
          </a:xfrm>
          <a:prstGeom prst="rect">
            <a:avLst/>
          </a:prstGeom>
        </p:spPr>
      </p:pic>
      <p:pic>
        <p:nvPicPr>
          <p:cNvPr id="9" name="Picture 8">
            <a:extLst>
              <a:ext uri="{FF2B5EF4-FFF2-40B4-BE49-F238E27FC236}">
                <a16:creationId xmlns:a16="http://schemas.microsoft.com/office/drawing/2014/main" id="{B7E9001C-E4C5-F011-DA64-124BC45AC3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4954" y="873888"/>
            <a:ext cx="3041625" cy="2435545"/>
          </a:xfrm>
          <a:prstGeom prst="rect">
            <a:avLst/>
          </a:prstGeom>
        </p:spPr>
      </p:pic>
      <p:pic>
        <p:nvPicPr>
          <p:cNvPr id="11" name="Picture 10">
            <a:extLst>
              <a:ext uri="{FF2B5EF4-FFF2-40B4-BE49-F238E27FC236}">
                <a16:creationId xmlns:a16="http://schemas.microsoft.com/office/drawing/2014/main" id="{0C2D54A3-24C3-A984-287F-A5608F31AD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8865" y="3313254"/>
            <a:ext cx="3087136" cy="2670858"/>
          </a:xfrm>
          <a:prstGeom prst="rect">
            <a:avLst/>
          </a:prstGeom>
        </p:spPr>
      </p:pic>
      <p:pic>
        <p:nvPicPr>
          <p:cNvPr id="13" name="Picture 12">
            <a:extLst>
              <a:ext uri="{FF2B5EF4-FFF2-40B4-BE49-F238E27FC236}">
                <a16:creationId xmlns:a16="http://schemas.microsoft.com/office/drawing/2014/main" id="{43305267-DE5D-2CF2-F0C9-75F2E94072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6579" y="867596"/>
            <a:ext cx="3041625" cy="2430966"/>
          </a:xfrm>
          <a:prstGeom prst="rect">
            <a:avLst/>
          </a:prstGeom>
        </p:spPr>
      </p:pic>
      <p:pic>
        <p:nvPicPr>
          <p:cNvPr id="15" name="Picture 14">
            <a:extLst>
              <a:ext uri="{FF2B5EF4-FFF2-40B4-BE49-F238E27FC236}">
                <a16:creationId xmlns:a16="http://schemas.microsoft.com/office/drawing/2014/main" id="{0FAF90B5-D03E-6700-A7C4-6771562786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9909" y="3307384"/>
            <a:ext cx="3041625" cy="2676728"/>
          </a:xfrm>
          <a:prstGeom prst="rect">
            <a:avLst/>
          </a:prstGeom>
        </p:spPr>
      </p:pic>
      <p:pic>
        <p:nvPicPr>
          <p:cNvPr id="17" name="Picture 16">
            <a:extLst>
              <a:ext uri="{FF2B5EF4-FFF2-40B4-BE49-F238E27FC236}">
                <a16:creationId xmlns:a16="http://schemas.microsoft.com/office/drawing/2014/main" id="{84AB4E43-6641-0C60-8A6E-7DA8030BE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1534" y="867596"/>
            <a:ext cx="3080466" cy="2439788"/>
          </a:xfrm>
          <a:prstGeom prst="rect">
            <a:avLst/>
          </a:prstGeom>
        </p:spPr>
      </p:pic>
      <p:pic>
        <p:nvPicPr>
          <p:cNvPr id="21" name="Picture 20">
            <a:extLst>
              <a:ext uri="{FF2B5EF4-FFF2-40B4-BE49-F238E27FC236}">
                <a16:creationId xmlns:a16="http://schemas.microsoft.com/office/drawing/2014/main" id="{A126AE81-5D0E-E55F-6F95-D6783ED86A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04864" y="3307384"/>
            <a:ext cx="3087136" cy="2676728"/>
          </a:xfrm>
          <a:prstGeom prst="rect">
            <a:avLst/>
          </a:prstGeom>
        </p:spPr>
      </p:pic>
    </p:spTree>
    <p:extLst>
      <p:ext uri="{BB962C8B-B14F-4D97-AF65-F5344CB8AC3E}">
        <p14:creationId xmlns:p14="http://schemas.microsoft.com/office/powerpoint/2010/main" val="4156929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E7116E-D12B-2B79-7278-DA38DACDDD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181" y="1064871"/>
            <a:ext cx="2806259" cy="2201516"/>
          </a:xfrm>
        </p:spPr>
      </p:pic>
      <p:pic>
        <p:nvPicPr>
          <p:cNvPr id="7" name="Picture 6">
            <a:extLst>
              <a:ext uri="{FF2B5EF4-FFF2-40B4-BE49-F238E27FC236}">
                <a16:creationId xmlns:a16="http://schemas.microsoft.com/office/drawing/2014/main" id="{7E07E649-F75D-FC66-23C5-DEA1CD350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81" y="3266387"/>
            <a:ext cx="2822790" cy="2428358"/>
          </a:xfrm>
          <a:prstGeom prst="rect">
            <a:avLst/>
          </a:prstGeom>
        </p:spPr>
      </p:pic>
      <p:pic>
        <p:nvPicPr>
          <p:cNvPr id="9" name="Picture 8">
            <a:extLst>
              <a:ext uri="{FF2B5EF4-FFF2-40B4-BE49-F238E27FC236}">
                <a16:creationId xmlns:a16="http://schemas.microsoft.com/office/drawing/2014/main" id="{7B8EE42A-6AA3-CE33-36D5-FC31ED6C69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9741" y="1053298"/>
            <a:ext cx="2806259" cy="2222337"/>
          </a:xfrm>
          <a:prstGeom prst="rect">
            <a:avLst/>
          </a:prstGeom>
        </p:spPr>
      </p:pic>
      <p:pic>
        <p:nvPicPr>
          <p:cNvPr id="11" name="Picture 10">
            <a:extLst>
              <a:ext uri="{FF2B5EF4-FFF2-40B4-BE49-F238E27FC236}">
                <a16:creationId xmlns:a16="http://schemas.microsoft.com/office/drawing/2014/main" id="{5167FF87-8769-333B-051F-109F807226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8515" y="3253083"/>
            <a:ext cx="2806259" cy="2441662"/>
          </a:xfrm>
          <a:prstGeom prst="rect">
            <a:avLst/>
          </a:prstGeom>
        </p:spPr>
      </p:pic>
      <p:pic>
        <p:nvPicPr>
          <p:cNvPr id="13" name="Picture 12">
            <a:extLst>
              <a:ext uri="{FF2B5EF4-FFF2-40B4-BE49-F238E27FC236}">
                <a16:creationId xmlns:a16="http://schemas.microsoft.com/office/drawing/2014/main" id="{B01C6673-D468-1686-0070-B6B2906C0A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4774" y="1066602"/>
            <a:ext cx="2865212" cy="2209033"/>
          </a:xfrm>
          <a:prstGeom prst="rect">
            <a:avLst/>
          </a:prstGeom>
        </p:spPr>
      </p:pic>
      <p:pic>
        <p:nvPicPr>
          <p:cNvPr id="15" name="Picture 14">
            <a:extLst>
              <a:ext uri="{FF2B5EF4-FFF2-40B4-BE49-F238E27FC236}">
                <a16:creationId xmlns:a16="http://schemas.microsoft.com/office/drawing/2014/main" id="{A9206BD7-D58E-1124-5E0F-BD089EB12E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8925" y="3253082"/>
            <a:ext cx="2865999" cy="2428358"/>
          </a:xfrm>
          <a:prstGeom prst="rect">
            <a:avLst/>
          </a:prstGeom>
        </p:spPr>
      </p:pic>
      <p:pic>
        <p:nvPicPr>
          <p:cNvPr id="17" name="Picture 16">
            <a:extLst>
              <a:ext uri="{FF2B5EF4-FFF2-40B4-BE49-F238E27FC236}">
                <a16:creationId xmlns:a16="http://schemas.microsoft.com/office/drawing/2014/main" id="{F02114AB-35A1-CA62-AA7D-A7936B7BC7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86517" y="1066602"/>
            <a:ext cx="2686114" cy="2186480"/>
          </a:xfrm>
          <a:prstGeom prst="rect">
            <a:avLst/>
          </a:prstGeom>
        </p:spPr>
      </p:pic>
      <p:pic>
        <p:nvPicPr>
          <p:cNvPr id="19" name="Picture 18">
            <a:extLst>
              <a:ext uri="{FF2B5EF4-FFF2-40B4-BE49-F238E27FC236}">
                <a16:creationId xmlns:a16="http://schemas.microsoft.com/office/drawing/2014/main" id="{819DE9E0-E5B1-5D3C-C78C-FAB1D28E54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86517" y="3253082"/>
            <a:ext cx="2686114" cy="2464215"/>
          </a:xfrm>
          <a:prstGeom prst="rect">
            <a:avLst/>
          </a:prstGeom>
        </p:spPr>
      </p:pic>
    </p:spTree>
    <p:extLst>
      <p:ext uri="{BB962C8B-B14F-4D97-AF65-F5344CB8AC3E}">
        <p14:creationId xmlns:p14="http://schemas.microsoft.com/office/powerpoint/2010/main" val="2032253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AD9E-E3F7-A58C-95B2-C9CF9CB287D8}"/>
              </a:ext>
            </a:extLst>
          </p:cNvPr>
          <p:cNvSpPr>
            <a:spLocks noGrp="1"/>
          </p:cNvSpPr>
          <p:nvPr>
            <p:ph type="title"/>
          </p:nvPr>
        </p:nvSpPr>
        <p:spPr/>
        <p:txBody>
          <a:bodyPr>
            <a:normAutofit/>
          </a:bodyPr>
          <a:lstStyle/>
          <a:p>
            <a:r>
              <a:rPr lang="en-US" sz="3600" dirty="0">
                <a:solidFill>
                  <a:schemeClr val="bg1"/>
                </a:solidFill>
                <a:latin typeface="+mn-lt"/>
              </a:rPr>
              <a:t>Apollonian Gasket</a:t>
            </a:r>
          </a:p>
        </p:txBody>
      </p:sp>
      <p:sp>
        <p:nvSpPr>
          <p:cNvPr id="3" name="Content Placeholder 2">
            <a:extLst>
              <a:ext uri="{FF2B5EF4-FFF2-40B4-BE49-F238E27FC236}">
                <a16:creationId xmlns:a16="http://schemas.microsoft.com/office/drawing/2014/main" id="{A1E1F0CF-C688-525A-8090-85C6F1F6F076}"/>
              </a:ext>
            </a:extLst>
          </p:cNvPr>
          <p:cNvSpPr>
            <a:spLocks noGrp="1"/>
          </p:cNvSpPr>
          <p:nvPr>
            <p:ph idx="1"/>
          </p:nvPr>
        </p:nvSpPr>
        <p:spPr>
          <a:xfrm>
            <a:off x="838200" y="2322030"/>
            <a:ext cx="5018590" cy="2213940"/>
          </a:xfrm>
        </p:spPr>
        <p:txBody>
          <a:bodyPr>
            <a:normAutofit/>
          </a:bodyPr>
          <a:lstStyle/>
          <a:p>
            <a:r>
              <a:rPr lang="en-US" sz="2000" dirty="0">
                <a:solidFill>
                  <a:schemeClr val="bg1"/>
                </a:solidFill>
              </a:rPr>
              <a:t>A</a:t>
            </a:r>
            <a:r>
              <a:rPr lang="en-US" sz="2000" b="0" i="0" dirty="0">
                <a:solidFill>
                  <a:schemeClr val="bg1"/>
                </a:solidFill>
                <a:effectLst/>
              </a:rPr>
              <a:t>n </a:t>
            </a:r>
            <a:r>
              <a:rPr lang="en-US" sz="2000" b="1" i="0" dirty="0">
                <a:solidFill>
                  <a:schemeClr val="bg1"/>
                </a:solidFill>
                <a:effectLst/>
              </a:rPr>
              <a:t>Apollonian gasket</a:t>
            </a:r>
            <a:r>
              <a:rPr lang="en-US" sz="2000" b="0" i="0" dirty="0">
                <a:solidFill>
                  <a:schemeClr val="bg1"/>
                </a:solidFill>
                <a:effectLst/>
              </a:rPr>
              <a:t> is a </a:t>
            </a:r>
            <a:r>
              <a:rPr lang="en-US" sz="2000" b="0" i="0" u="none" strike="noStrike" dirty="0">
                <a:solidFill>
                  <a:schemeClr val="bg1"/>
                </a:solidFill>
                <a:effectLst/>
              </a:rPr>
              <a:t>fractal</a:t>
            </a:r>
            <a:r>
              <a:rPr lang="en-US" sz="2000" b="0" i="0" dirty="0">
                <a:solidFill>
                  <a:schemeClr val="bg1"/>
                </a:solidFill>
                <a:effectLst/>
              </a:rPr>
              <a:t> generated by starting with a triple of circles, each tangent to the other two, and successively filling in more circles, each </a:t>
            </a:r>
            <a:r>
              <a:rPr lang="en-US" sz="2000" b="0" i="0" u="none" strike="noStrike" dirty="0">
                <a:solidFill>
                  <a:schemeClr val="bg1"/>
                </a:solidFill>
                <a:effectLst/>
              </a:rPr>
              <a:t>tangent</a:t>
            </a:r>
            <a:r>
              <a:rPr lang="en-US" sz="2000" b="0" i="0" dirty="0">
                <a:solidFill>
                  <a:schemeClr val="bg1"/>
                </a:solidFill>
                <a:effectLst/>
              </a:rPr>
              <a:t> to another three.</a:t>
            </a:r>
          </a:p>
          <a:p>
            <a:r>
              <a:rPr lang="en-US" sz="2000" b="0" i="0" dirty="0">
                <a:solidFill>
                  <a:schemeClr val="bg1"/>
                </a:solidFill>
                <a:effectLst/>
              </a:rPr>
              <a:t>It is named after Greek mathematician </a:t>
            </a:r>
            <a:r>
              <a:rPr lang="en-US" sz="2000" b="0" i="0" u="none" strike="noStrike" dirty="0">
                <a:solidFill>
                  <a:schemeClr val="bg1"/>
                </a:solidFill>
                <a:effectLst/>
              </a:rPr>
              <a:t>Apollonius</a:t>
            </a:r>
            <a:r>
              <a:rPr lang="en-US" sz="2000" b="0" i="0" u="none" strike="noStrike" dirty="0">
                <a:solidFill>
                  <a:srgbClr val="0563C1"/>
                </a:solidFill>
                <a:effectLst/>
              </a:rPr>
              <a:t> </a:t>
            </a:r>
            <a:r>
              <a:rPr lang="en-US" sz="2000" b="0" i="0" u="none" strike="noStrike" dirty="0">
                <a:solidFill>
                  <a:schemeClr val="bg1"/>
                </a:solidFill>
                <a:effectLst/>
              </a:rPr>
              <a:t>of</a:t>
            </a:r>
            <a:r>
              <a:rPr lang="en-US" sz="2000" b="0" i="0" u="none" strike="noStrike" dirty="0">
                <a:solidFill>
                  <a:srgbClr val="0563C1"/>
                </a:solidFill>
                <a:effectLst/>
              </a:rPr>
              <a:t> </a:t>
            </a:r>
            <a:r>
              <a:rPr lang="en-US" sz="2000" b="0" i="0" u="none" strike="noStrike" dirty="0">
                <a:solidFill>
                  <a:schemeClr val="bg1"/>
                </a:solidFill>
                <a:effectLst/>
              </a:rPr>
              <a:t>Perga</a:t>
            </a:r>
            <a:r>
              <a:rPr lang="en-US" sz="2000" b="0" i="0" dirty="0">
                <a:solidFill>
                  <a:schemeClr val="bg1"/>
                </a:solidFill>
                <a:effectLst/>
              </a:rPr>
              <a:t>.</a:t>
            </a:r>
            <a:endParaRPr lang="en-US" sz="2000" dirty="0">
              <a:solidFill>
                <a:schemeClr val="bg1"/>
              </a:solidFill>
            </a:endParaRPr>
          </a:p>
        </p:txBody>
      </p:sp>
      <p:pic>
        <p:nvPicPr>
          <p:cNvPr id="5" name="Picture 4">
            <a:extLst>
              <a:ext uri="{FF2B5EF4-FFF2-40B4-BE49-F238E27FC236}">
                <a16:creationId xmlns:a16="http://schemas.microsoft.com/office/drawing/2014/main" id="{4A2C0836-B8F4-7B24-26FF-0E2696C40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790" y="807379"/>
            <a:ext cx="5592791" cy="5243241"/>
          </a:xfrm>
          <a:prstGeom prst="rect">
            <a:avLst/>
          </a:prstGeom>
        </p:spPr>
      </p:pic>
    </p:spTree>
    <p:extLst>
      <p:ext uri="{BB962C8B-B14F-4D97-AF65-F5344CB8AC3E}">
        <p14:creationId xmlns:p14="http://schemas.microsoft.com/office/powerpoint/2010/main" val="3747489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01845B-51C0-33E1-2229-8741C1966B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3913" y="0"/>
            <a:ext cx="3345900" cy="3400129"/>
          </a:xfrm>
        </p:spPr>
      </p:pic>
      <p:pic>
        <p:nvPicPr>
          <p:cNvPr id="7" name="Picture 6">
            <a:extLst>
              <a:ext uri="{FF2B5EF4-FFF2-40B4-BE49-F238E27FC236}">
                <a16:creationId xmlns:a16="http://schemas.microsoft.com/office/drawing/2014/main" id="{6E0A1E0A-8F51-17DB-E741-63443A228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963" y="3921479"/>
            <a:ext cx="3345900" cy="2949245"/>
          </a:xfrm>
          <a:prstGeom prst="rect">
            <a:avLst/>
          </a:prstGeom>
        </p:spPr>
      </p:pic>
      <p:pic>
        <p:nvPicPr>
          <p:cNvPr id="9" name="Picture 8">
            <a:extLst>
              <a:ext uri="{FF2B5EF4-FFF2-40B4-BE49-F238E27FC236}">
                <a16:creationId xmlns:a16="http://schemas.microsoft.com/office/drawing/2014/main" id="{325AAFDE-532B-5789-6D47-04A5BA4764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6863" y="3921479"/>
            <a:ext cx="3258464" cy="2949245"/>
          </a:xfrm>
          <a:prstGeom prst="rect">
            <a:avLst/>
          </a:prstGeom>
        </p:spPr>
      </p:pic>
      <p:pic>
        <p:nvPicPr>
          <p:cNvPr id="11" name="Picture 10">
            <a:extLst>
              <a:ext uri="{FF2B5EF4-FFF2-40B4-BE49-F238E27FC236}">
                <a16:creationId xmlns:a16="http://schemas.microsoft.com/office/drawing/2014/main" id="{999D0D13-8780-C14C-D2A9-2D1ADE28C5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7008" y="0"/>
            <a:ext cx="3624029" cy="3921479"/>
          </a:xfrm>
          <a:prstGeom prst="rect">
            <a:avLst/>
          </a:prstGeom>
        </p:spPr>
      </p:pic>
      <p:pic>
        <p:nvPicPr>
          <p:cNvPr id="13" name="Picture 12">
            <a:extLst>
              <a:ext uri="{FF2B5EF4-FFF2-40B4-BE49-F238E27FC236}">
                <a16:creationId xmlns:a16="http://schemas.microsoft.com/office/drawing/2014/main" id="{2A4C0809-79D3-A37D-3D81-97AD34BBA6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7008" y="3984465"/>
            <a:ext cx="3624029" cy="2873535"/>
          </a:xfrm>
          <a:prstGeom prst="rect">
            <a:avLst/>
          </a:prstGeom>
        </p:spPr>
      </p:pic>
    </p:spTree>
    <p:extLst>
      <p:ext uri="{BB962C8B-B14F-4D97-AF65-F5344CB8AC3E}">
        <p14:creationId xmlns:p14="http://schemas.microsoft.com/office/powerpoint/2010/main" val="1779837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1B74B4-978C-E78B-06C1-76738D7134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53331"/>
            <a:ext cx="4853433" cy="3845457"/>
          </a:xfrm>
        </p:spPr>
      </p:pic>
      <p:pic>
        <p:nvPicPr>
          <p:cNvPr id="7" name="Picture 6">
            <a:extLst>
              <a:ext uri="{FF2B5EF4-FFF2-40B4-BE49-F238E27FC236}">
                <a16:creationId xmlns:a16="http://schemas.microsoft.com/office/drawing/2014/main" id="{0F684482-A32E-1A5E-5C7C-56BD52E1C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956" y="0"/>
            <a:ext cx="4293043" cy="3845457"/>
          </a:xfrm>
          <a:prstGeom prst="rect">
            <a:avLst/>
          </a:prstGeom>
        </p:spPr>
      </p:pic>
      <p:pic>
        <p:nvPicPr>
          <p:cNvPr id="9" name="Picture 8">
            <a:extLst>
              <a:ext uri="{FF2B5EF4-FFF2-40B4-BE49-F238E27FC236}">
                <a16:creationId xmlns:a16="http://schemas.microsoft.com/office/drawing/2014/main" id="{288A143F-DF58-6D70-2B68-A774FB1A2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9863" y="3012542"/>
            <a:ext cx="4352273" cy="3845458"/>
          </a:xfrm>
          <a:prstGeom prst="rect">
            <a:avLst/>
          </a:prstGeom>
        </p:spPr>
      </p:pic>
    </p:spTree>
    <p:extLst>
      <p:ext uri="{BB962C8B-B14F-4D97-AF65-F5344CB8AC3E}">
        <p14:creationId xmlns:p14="http://schemas.microsoft.com/office/powerpoint/2010/main" val="755253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344-1BD1-1079-BE53-BA1889176E27}"/>
              </a:ext>
            </a:extLst>
          </p:cNvPr>
          <p:cNvSpPr>
            <a:spLocks noGrp="1"/>
          </p:cNvSpPr>
          <p:nvPr>
            <p:ph type="title"/>
          </p:nvPr>
        </p:nvSpPr>
        <p:spPr/>
        <p:txBody>
          <a:bodyPr>
            <a:normAutofit/>
          </a:bodyPr>
          <a:lstStyle/>
          <a:p>
            <a:r>
              <a:rPr lang="en-US" sz="3600" dirty="0">
                <a:solidFill>
                  <a:schemeClr val="bg1"/>
                </a:solidFill>
                <a:latin typeface="+mn-lt"/>
              </a:rPr>
              <a:t>Snowflake Generator</a:t>
            </a:r>
          </a:p>
        </p:txBody>
      </p:sp>
      <p:sp>
        <p:nvSpPr>
          <p:cNvPr id="3" name="Content Placeholder 2">
            <a:extLst>
              <a:ext uri="{FF2B5EF4-FFF2-40B4-BE49-F238E27FC236}">
                <a16:creationId xmlns:a16="http://schemas.microsoft.com/office/drawing/2014/main" id="{47BB2CE4-02DF-15E5-A772-7CA165F950E2}"/>
              </a:ext>
            </a:extLst>
          </p:cNvPr>
          <p:cNvSpPr>
            <a:spLocks noGrp="1"/>
          </p:cNvSpPr>
          <p:nvPr>
            <p:ph idx="1"/>
          </p:nvPr>
        </p:nvSpPr>
        <p:spPr>
          <a:xfrm>
            <a:off x="838200" y="2050023"/>
            <a:ext cx="4648200" cy="2757951"/>
          </a:xfrm>
        </p:spPr>
        <p:txBody>
          <a:bodyPr>
            <a:normAutofit/>
          </a:bodyPr>
          <a:lstStyle/>
          <a:p>
            <a:r>
              <a:rPr lang="en-US" sz="2000" b="0" dirty="0">
                <a:solidFill>
                  <a:schemeClr val="bg1"/>
                </a:solidFill>
                <a:effectLst/>
              </a:rPr>
              <a:t>The snowflake is generated by Diffusion Limited Aggregation algorithm (DLA) by aggregating particles that move around randomly (Brownian motion) and stick to each other when they touch, similar to Brownian Tree.</a:t>
            </a:r>
          </a:p>
          <a:p>
            <a:r>
              <a:rPr lang="en-US" sz="2000" b="0" dirty="0">
                <a:solidFill>
                  <a:schemeClr val="bg1"/>
                </a:solidFill>
                <a:effectLst/>
              </a:rPr>
              <a:t>The resulting structure is mirrored to make each arm symmetric, and then mirrored in a circle.</a:t>
            </a:r>
            <a:endParaRPr lang="en-US" sz="2000" dirty="0">
              <a:solidFill>
                <a:schemeClr val="bg1"/>
              </a:solidFill>
            </a:endParaRPr>
          </a:p>
        </p:txBody>
      </p:sp>
      <p:grpSp>
        <p:nvGrpSpPr>
          <p:cNvPr id="8" name="Group 7">
            <a:extLst>
              <a:ext uri="{FF2B5EF4-FFF2-40B4-BE49-F238E27FC236}">
                <a16:creationId xmlns:a16="http://schemas.microsoft.com/office/drawing/2014/main" id="{B41652E4-0CC9-8118-3653-F8E88E89902D}"/>
              </a:ext>
            </a:extLst>
          </p:cNvPr>
          <p:cNvGrpSpPr/>
          <p:nvPr/>
        </p:nvGrpSpPr>
        <p:grpSpPr>
          <a:xfrm>
            <a:off x="5845215" y="1543047"/>
            <a:ext cx="6261438" cy="3771902"/>
            <a:chOff x="6096001" y="1963212"/>
            <a:chExt cx="5999079" cy="3429001"/>
          </a:xfrm>
        </p:grpSpPr>
        <p:pic>
          <p:nvPicPr>
            <p:cNvPr id="5" name="Picture 4">
              <a:extLst>
                <a:ext uri="{FF2B5EF4-FFF2-40B4-BE49-F238E27FC236}">
                  <a16:creationId xmlns:a16="http://schemas.microsoft.com/office/drawing/2014/main" id="{F9A3B0F4-46DD-FF04-F87A-FD1EDFD65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963212"/>
              <a:ext cx="3026176" cy="3429001"/>
            </a:xfrm>
            <a:prstGeom prst="rect">
              <a:avLst/>
            </a:prstGeom>
          </p:spPr>
        </p:pic>
        <p:pic>
          <p:nvPicPr>
            <p:cNvPr id="7" name="Picture 6">
              <a:extLst>
                <a:ext uri="{FF2B5EF4-FFF2-40B4-BE49-F238E27FC236}">
                  <a16:creationId xmlns:a16="http://schemas.microsoft.com/office/drawing/2014/main" id="{9122FD72-05F6-8A73-74B0-2EFC40BA9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2176" y="1963212"/>
              <a:ext cx="2972904" cy="3429001"/>
            </a:xfrm>
            <a:prstGeom prst="rect">
              <a:avLst/>
            </a:prstGeom>
          </p:spPr>
        </p:pic>
      </p:grpSp>
    </p:spTree>
    <p:extLst>
      <p:ext uri="{BB962C8B-B14F-4D97-AF65-F5344CB8AC3E}">
        <p14:creationId xmlns:p14="http://schemas.microsoft.com/office/powerpoint/2010/main" val="3678640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22CA94-79D7-E0D3-0496-24B00048A5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4405" y="0"/>
            <a:ext cx="4141595" cy="3341739"/>
          </a:xfrm>
        </p:spPr>
      </p:pic>
      <p:pic>
        <p:nvPicPr>
          <p:cNvPr id="7" name="Picture 6">
            <a:extLst>
              <a:ext uri="{FF2B5EF4-FFF2-40B4-BE49-F238E27FC236}">
                <a16:creationId xmlns:a16="http://schemas.microsoft.com/office/drawing/2014/main" id="{7E4732EA-AF70-17A6-B1F8-FA17C1396F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4405" y="3179801"/>
            <a:ext cx="4141595" cy="3678199"/>
          </a:xfrm>
          <a:prstGeom prst="rect">
            <a:avLst/>
          </a:prstGeom>
        </p:spPr>
      </p:pic>
      <p:pic>
        <p:nvPicPr>
          <p:cNvPr id="9" name="Picture 8">
            <a:extLst>
              <a:ext uri="{FF2B5EF4-FFF2-40B4-BE49-F238E27FC236}">
                <a16:creationId xmlns:a16="http://schemas.microsoft.com/office/drawing/2014/main" id="{C3A88FE0-3119-E4B0-6591-78ADE88E1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0"/>
            <a:ext cx="4200309" cy="3341739"/>
          </a:xfrm>
          <a:prstGeom prst="rect">
            <a:avLst/>
          </a:prstGeom>
        </p:spPr>
      </p:pic>
      <p:pic>
        <p:nvPicPr>
          <p:cNvPr id="11" name="Picture 10">
            <a:extLst>
              <a:ext uri="{FF2B5EF4-FFF2-40B4-BE49-F238E27FC236}">
                <a16:creationId xmlns:a16="http://schemas.microsoft.com/office/drawing/2014/main" id="{94CD8BA5-FB88-40EA-7AA6-455C87B24A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167074"/>
            <a:ext cx="4200309" cy="3690926"/>
          </a:xfrm>
          <a:prstGeom prst="rect">
            <a:avLst/>
          </a:prstGeom>
        </p:spPr>
      </p:pic>
    </p:spTree>
    <p:extLst>
      <p:ext uri="{BB962C8B-B14F-4D97-AF65-F5344CB8AC3E}">
        <p14:creationId xmlns:p14="http://schemas.microsoft.com/office/powerpoint/2010/main" val="807207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DFB05-0DA2-F8E5-5B40-DC509ABF8B8B}"/>
              </a:ext>
            </a:extLst>
          </p:cNvPr>
          <p:cNvSpPr>
            <a:spLocks noGrp="1"/>
          </p:cNvSpPr>
          <p:nvPr>
            <p:ph idx="1"/>
          </p:nvPr>
        </p:nvSpPr>
        <p:spPr>
          <a:xfrm>
            <a:off x="838200" y="2883402"/>
            <a:ext cx="10515600" cy="1091195"/>
          </a:xfrm>
        </p:spPr>
        <p:txBody>
          <a:bodyPr>
            <a:normAutofit/>
          </a:bodyPr>
          <a:lstStyle/>
          <a:p>
            <a:pPr marL="0" indent="0" algn="ctr">
              <a:buNone/>
            </a:pPr>
            <a:r>
              <a:rPr lang="en-US" sz="4800" b="1" dirty="0">
                <a:solidFill>
                  <a:schemeClr val="bg1"/>
                </a:solidFill>
              </a:rPr>
              <a:t>Thank You For Your Attention!</a:t>
            </a:r>
          </a:p>
        </p:txBody>
      </p:sp>
    </p:spTree>
    <p:extLst>
      <p:ext uri="{BB962C8B-B14F-4D97-AF65-F5344CB8AC3E}">
        <p14:creationId xmlns:p14="http://schemas.microsoft.com/office/powerpoint/2010/main" val="656923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8BB-F9FC-986E-DEDF-88B172CB28BF}"/>
              </a:ext>
            </a:extLst>
          </p:cNvPr>
          <p:cNvSpPr>
            <a:spLocks noGrp="1"/>
          </p:cNvSpPr>
          <p:nvPr>
            <p:ph type="title"/>
          </p:nvPr>
        </p:nvSpPr>
        <p:spPr/>
        <p:txBody>
          <a:bodyPr>
            <a:normAutofit/>
          </a:bodyPr>
          <a:lstStyle/>
          <a:p>
            <a:r>
              <a:rPr lang="en-US" sz="3600" dirty="0">
                <a:solidFill>
                  <a:schemeClr val="bg1"/>
                </a:solidFill>
                <a:latin typeface="+mn-lt"/>
              </a:rPr>
              <a:t>What’s a Fractal?</a:t>
            </a:r>
          </a:p>
        </p:txBody>
      </p:sp>
      <p:sp>
        <p:nvSpPr>
          <p:cNvPr id="3" name="Content Placeholder 2">
            <a:extLst>
              <a:ext uri="{FF2B5EF4-FFF2-40B4-BE49-F238E27FC236}">
                <a16:creationId xmlns:a16="http://schemas.microsoft.com/office/drawing/2014/main" id="{74F1D0D6-254C-B4B6-98A4-68D6863B5C8B}"/>
              </a:ext>
            </a:extLst>
          </p:cNvPr>
          <p:cNvSpPr>
            <a:spLocks noGrp="1"/>
          </p:cNvSpPr>
          <p:nvPr>
            <p:ph idx="1"/>
          </p:nvPr>
        </p:nvSpPr>
        <p:spPr>
          <a:xfrm>
            <a:off x="838200" y="2042319"/>
            <a:ext cx="6304280" cy="3917950"/>
          </a:xfrm>
        </p:spPr>
        <p:txBody>
          <a:bodyPr>
            <a:normAutofit/>
          </a:bodyPr>
          <a:lstStyle/>
          <a:p>
            <a:r>
              <a:rPr lang="en-US" sz="2000" dirty="0">
                <a:solidFill>
                  <a:schemeClr val="bg1"/>
                </a:solidFill>
              </a:rPr>
              <a:t>A Fractal is a geometric shape that contains detailed structure at arbitrarily small scales and exhibits self-similarity property at various scales.</a:t>
            </a:r>
          </a:p>
          <a:p>
            <a:r>
              <a:rPr lang="en-US" sz="2000" dirty="0">
                <a:solidFill>
                  <a:schemeClr val="bg1"/>
                </a:solidFill>
              </a:rPr>
              <a:t>Types:</a:t>
            </a:r>
          </a:p>
          <a:p>
            <a:pPr lvl="2"/>
            <a:r>
              <a:rPr lang="en-US" dirty="0">
                <a:solidFill>
                  <a:schemeClr val="bg1"/>
                </a:solidFill>
              </a:rPr>
              <a:t>Iterated function systems (IFS) : Koch snowflake, Sierpinski carpet, Peano curve,Heighway dragon curve, Menger sponge, etc.</a:t>
            </a:r>
          </a:p>
          <a:p>
            <a:pPr lvl="2"/>
            <a:r>
              <a:rPr lang="en-US" dirty="0">
                <a:solidFill>
                  <a:schemeClr val="bg1"/>
                </a:solidFill>
              </a:rPr>
              <a:t>Strange attractors.</a:t>
            </a:r>
          </a:p>
          <a:p>
            <a:pPr lvl="2"/>
            <a:r>
              <a:rPr lang="en-US" dirty="0">
                <a:solidFill>
                  <a:schemeClr val="bg1"/>
                </a:solidFill>
              </a:rPr>
              <a:t>L-systems : Space-filling curves.</a:t>
            </a:r>
          </a:p>
          <a:p>
            <a:pPr lvl="2"/>
            <a:r>
              <a:rPr lang="en-US" dirty="0">
                <a:solidFill>
                  <a:schemeClr val="bg1"/>
                </a:solidFill>
              </a:rPr>
              <a:t>Escape-time fractals : Mandelbrot set, Julia set.</a:t>
            </a:r>
          </a:p>
          <a:p>
            <a:pPr lvl="2"/>
            <a:r>
              <a:rPr lang="en-US" dirty="0">
                <a:solidFill>
                  <a:schemeClr val="bg1"/>
                </a:solidFill>
              </a:rPr>
              <a:t>Random fractals : Brownian tree. </a:t>
            </a:r>
          </a:p>
          <a:p>
            <a:pPr lvl="2"/>
            <a:r>
              <a:rPr lang="en-US" dirty="0">
                <a:solidFill>
                  <a:schemeClr val="bg1"/>
                </a:solidFill>
              </a:rPr>
              <a:t>Etc.</a:t>
            </a:r>
          </a:p>
          <a:p>
            <a:pPr lvl="2"/>
            <a:endParaRPr lang="en-US" sz="1050" dirty="0">
              <a:solidFill>
                <a:schemeClr val="bg1"/>
              </a:solidFill>
            </a:endParaRPr>
          </a:p>
        </p:txBody>
      </p:sp>
      <p:pic>
        <p:nvPicPr>
          <p:cNvPr id="5" name="Picture 4">
            <a:extLst>
              <a:ext uri="{FF2B5EF4-FFF2-40B4-BE49-F238E27FC236}">
                <a16:creationId xmlns:a16="http://schemas.microsoft.com/office/drawing/2014/main" id="{0F824E47-3B6B-D777-31AE-8DD905397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040" y="2362994"/>
            <a:ext cx="4368800" cy="3276600"/>
          </a:xfrm>
          <a:prstGeom prst="rect">
            <a:avLst/>
          </a:prstGeom>
        </p:spPr>
      </p:pic>
    </p:spTree>
    <p:extLst>
      <p:ext uri="{BB962C8B-B14F-4D97-AF65-F5344CB8AC3E}">
        <p14:creationId xmlns:p14="http://schemas.microsoft.com/office/powerpoint/2010/main" val="180758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7EC8-116A-EB46-F009-48976D411FAB}"/>
              </a:ext>
            </a:extLst>
          </p:cNvPr>
          <p:cNvSpPr>
            <a:spLocks noGrp="1"/>
          </p:cNvSpPr>
          <p:nvPr>
            <p:ph type="title"/>
          </p:nvPr>
        </p:nvSpPr>
        <p:spPr>
          <a:xfrm>
            <a:off x="838200" y="365125"/>
            <a:ext cx="10515600" cy="1292225"/>
          </a:xfrm>
        </p:spPr>
        <p:txBody>
          <a:bodyPr>
            <a:normAutofit/>
          </a:bodyPr>
          <a:lstStyle/>
          <a:p>
            <a:r>
              <a:rPr lang="en-US" sz="3600" dirty="0" err="1">
                <a:solidFill>
                  <a:schemeClr val="bg1"/>
                </a:solidFill>
                <a:latin typeface="+mn-lt"/>
              </a:rPr>
              <a:t>Mandelbulb</a:t>
            </a:r>
            <a:endParaRPr lang="en-US" sz="3600" dirty="0">
              <a:solidFill>
                <a:schemeClr val="bg1"/>
              </a:solidFill>
              <a:latin typeface="+mn-lt"/>
            </a:endParaRPr>
          </a:p>
        </p:txBody>
      </p:sp>
      <p:sp>
        <p:nvSpPr>
          <p:cNvPr id="6" name="Content Placeholder 5">
            <a:extLst>
              <a:ext uri="{FF2B5EF4-FFF2-40B4-BE49-F238E27FC236}">
                <a16:creationId xmlns:a16="http://schemas.microsoft.com/office/drawing/2014/main" id="{8BC53B8F-AB15-6B70-ABF2-DF52BF22B239}"/>
              </a:ext>
            </a:extLst>
          </p:cNvPr>
          <p:cNvSpPr>
            <a:spLocks noGrp="1"/>
          </p:cNvSpPr>
          <p:nvPr>
            <p:ph idx="1"/>
          </p:nvPr>
        </p:nvSpPr>
        <p:spPr>
          <a:xfrm>
            <a:off x="838200" y="2044699"/>
            <a:ext cx="5810250" cy="4318001"/>
          </a:xfrm>
        </p:spPr>
        <p:txBody>
          <a:bodyPr>
            <a:normAutofit/>
          </a:bodyPr>
          <a:lstStyle/>
          <a:p>
            <a:r>
              <a:rPr lang="en-US" sz="2000" b="1" i="0" dirty="0">
                <a:solidFill>
                  <a:schemeClr val="bg1"/>
                </a:solidFill>
                <a:effectLst/>
              </a:rPr>
              <a:t>The </a:t>
            </a:r>
            <a:r>
              <a:rPr lang="en-US" sz="2000" b="1" i="0" dirty="0" err="1">
                <a:solidFill>
                  <a:schemeClr val="bg1"/>
                </a:solidFill>
                <a:effectLst/>
              </a:rPr>
              <a:t>Mandelbulb</a:t>
            </a:r>
            <a:r>
              <a:rPr lang="en-US" sz="2000" b="0" i="0" dirty="0">
                <a:solidFill>
                  <a:schemeClr val="bg1"/>
                </a:solidFill>
                <a:effectLst/>
              </a:rPr>
              <a:t> is a three dimensional manifestation of the Mandelbrot set.</a:t>
            </a:r>
          </a:p>
          <a:p>
            <a:pPr algn="l"/>
            <a:r>
              <a:rPr lang="en-US" sz="2000" b="0" i="0" dirty="0">
                <a:solidFill>
                  <a:schemeClr val="bg1"/>
                </a:solidFill>
                <a:effectLst/>
              </a:rPr>
              <a:t>The two dimensional Mandelbrot set, discovered in the early 20th century, is named for the mathematician Benoit Mandelbrot—the ‘</a:t>
            </a:r>
            <a:r>
              <a:rPr lang="en-US" sz="2000" b="0" i="1" dirty="0">
                <a:solidFill>
                  <a:schemeClr val="bg1"/>
                </a:solidFill>
                <a:effectLst/>
              </a:rPr>
              <a:t>Father of Fractal Geometry</a:t>
            </a:r>
            <a:r>
              <a:rPr lang="en-US" sz="2000" b="0" i="0" dirty="0">
                <a:solidFill>
                  <a:schemeClr val="bg1"/>
                </a:solidFill>
                <a:effectLst/>
              </a:rPr>
              <a:t>’—who studied and popularized it.</a:t>
            </a:r>
          </a:p>
          <a:p>
            <a:pPr algn="l"/>
            <a:r>
              <a:rPr lang="en-US" sz="2000" b="1" i="0" dirty="0">
                <a:solidFill>
                  <a:schemeClr val="bg1"/>
                </a:solidFill>
                <a:effectLst/>
              </a:rPr>
              <a:t>The Mandelbrot Set</a:t>
            </a:r>
            <a:r>
              <a:rPr lang="en-US" sz="2000" b="0" i="0" dirty="0">
                <a:solidFill>
                  <a:schemeClr val="bg1"/>
                </a:solidFill>
                <a:effectLst/>
              </a:rPr>
              <a:t> is the most widely recognized mathematical fractal form.</a:t>
            </a:r>
          </a:p>
          <a:p>
            <a:pPr algn="l"/>
            <a:r>
              <a:rPr lang="en-US" sz="2000" b="0" i="0" dirty="0">
                <a:solidFill>
                  <a:schemeClr val="bg1"/>
                </a:solidFill>
                <a:effectLst/>
              </a:rPr>
              <a:t> Along with fractal geometry, it entered popular culture in the mid 1980s. About thirty years passed between the first digital rendering of the flat Mandelbrot set in the late 1970s and the first rendering of its three dimensional equivalent, the </a:t>
            </a:r>
            <a:r>
              <a:rPr lang="en-US" sz="2000" b="0" i="0" dirty="0" err="1">
                <a:solidFill>
                  <a:schemeClr val="bg1"/>
                </a:solidFill>
                <a:effectLst/>
              </a:rPr>
              <a:t>Mandelbulb</a:t>
            </a:r>
            <a:r>
              <a:rPr lang="en-US" sz="2000" b="0" i="0" dirty="0">
                <a:solidFill>
                  <a:schemeClr val="bg1"/>
                </a:solidFill>
                <a:effectLst/>
              </a:rPr>
              <a:t>, in 2009.</a:t>
            </a:r>
          </a:p>
          <a:p>
            <a:endParaRPr lang="en-US" sz="2000" dirty="0">
              <a:solidFill>
                <a:schemeClr val="bg1"/>
              </a:solidFill>
            </a:endParaRPr>
          </a:p>
        </p:txBody>
      </p:sp>
      <p:pic>
        <p:nvPicPr>
          <p:cNvPr id="7" name="Mandelbulb - Made with Clipchamp">
            <a:hlinkClick r:id="" action="ppaction://media"/>
            <a:extLst>
              <a:ext uri="{FF2B5EF4-FFF2-40B4-BE49-F238E27FC236}">
                <a16:creationId xmlns:a16="http://schemas.microsoft.com/office/drawing/2014/main" id="{F6E78F53-AA2C-AD4B-30B7-35C034FB13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48450" y="2738714"/>
            <a:ext cx="5218113" cy="2939494"/>
          </a:xfrm>
          <a:prstGeom prst="rect">
            <a:avLst/>
          </a:prstGeom>
        </p:spPr>
      </p:pic>
    </p:spTree>
    <p:extLst>
      <p:ext uri="{BB962C8B-B14F-4D97-AF65-F5344CB8AC3E}">
        <p14:creationId xmlns:p14="http://schemas.microsoft.com/office/powerpoint/2010/main" val="314706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682E7E-DAD9-B0C5-F755-820EA0E233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60" y="0"/>
            <a:ext cx="4325440" cy="3436580"/>
          </a:xfrm>
        </p:spPr>
      </p:pic>
      <p:pic>
        <p:nvPicPr>
          <p:cNvPr id="9" name="Picture 8">
            <a:extLst>
              <a:ext uri="{FF2B5EF4-FFF2-40B4-BE49-F238E27FC236}">
                <a16:creationId xmlns:a16="http://schemas.microsoft.com/office/drawing/2014/main" id="{079BFD0B-DF49-4A55-8B20-ED67769C5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6255" y="0"/>
            <a:ext cx="3998385" cy="3436580"/>
          </a:xfrm>
          <a:prstGeom prst="rect">
            <a:avLst/>
          </a:prstGeom>
        </p:spPr>
      </p:pic>
      <p:pic>
        <p:nvPicPr>
          <p:cNvPr id="11" name="Picture 10">
            <a:extLst>
              <a:ext uri="{FF2B5EF4-FFF2-40B4-BE49-F238E27FC236}">
                <a16:creationId xmlns:a16="http://schemas.microsoft.com/office/drawing/2014/main" id="{AA007A1F-0E52-B615-20B5-48B9DB197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8080" y="-7580"/>
            <a:ext cx="3868175" cy="3436580"/>
          </a:xfrm>
          <a:prstGeom prst="rect">
            <a:avLst/>
          </a:prstGeom>
        </p:spPr>
      </p:pic>
      <p:pic>
        <p:nvPicPr>
          <p:cNvPr id="13" name="Picture 12">
            <a:extLst>
              <a:ext uri="{FF2B5EF4-FFF2-40B4-BE49-F238E27FC236}">
                <a16:creationId xmlns:a16="http://schemas.microsoft.com/office/drawing/2014/main" id="{7CF85DB9-E25C-E4A7-4669-597072B70F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7390" y="3412458"/>
            <a:ext cx="4474777" cy="3436579"/>
          </a:xfrm>
          <a:prstGeom prst="rect">
            <a:avLst/>
          </a:prstGeom>
        </p:spPr>
      </p:pic>
      <p:pic>
        <p:nvPicPr>
          <p:cNvPr id="15" name="Picture 14">
            <a:extLst>
              <a:ext uri="{FF2B5EF4-FFF2-40B4-BE49-F238E27FC236}">
                <a16:creationId xmlns:a16="http://schemas.microsoft.com/office/drawing/2014/main" id="{B034FA55-EF72-8062-C4AD-CFEE142F56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2167" y="3412457"/>
            <a:ext cx="3785245" cy="3436580"/>
          </a:xfrm>
          <a:prstGeom prst="rect">
            <a:avLst/>
          </a:prstGeom>
        </p:spPr>
      </p:pic>
    </p:spTree>
    <p:extLst>
      <p:ext uri="{BB962C8B-B14F-4D97-AF65-F5344CB8AC3E}">
        <p14:creationId xmlns:p14="http://schemas.microsoft.com/office/powerpoint/2010/main" val="3141500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950D-03CA-EAFC-A367-57558F8DF272}"/>
              </a:ext>
            </a:extLst>
          </p:cNvPr>
          <p:cNvSpPr>
            <a:spLocks noGrp="1"/>
          </p:cNvSpPr>
          <p:nvPr>
            <p:ph type="title"/>
          </p:nvPr>
        </p:nvSpPr>
        <p:spPr/>
        <p:txBody>
          <a:bodyPr>
            <a:normAutofit/>
          </a:bodyPr>
          <a:lstStyle/>
          <a:p>
            <a:r>
              <a:rPr lang="en-US" sz="3600" dirty="0" err="1">
                <a:solidFill>
                  <a:schemeClr val="bg1"/>
                </a:solidFill>
                <a:latin typeface="+mn-lt"/>
              </a:rPr>
              <a:t>DeRham</a:t>
            </a:r>
            <a:r>
              <a:rPr lang="en-US" sz="3600" dirty="0">
                <a:solidFill>
                  <a:schemeClr val="bg1"/>
                </a:solidFill>
                <a:latin typeface="+mn-lt"/>
              </a:rPr>
              <a:t> Curves</a:t>
            </a:r>
          </a:p>
        </p:txBody>
      </p:sp>
      <p:sp>
        <p:nvSpPr>
          <p:cNvPr id="3" name="Content Placeholder 2">
            <a:extLst>
              <a:ext uri="{FF2B5EF4-FFF2-40B4-BE49-F238E27FC236}">
                <a16:creationId xmlns:a16="http://schemas.microsoft.com/office/drawing/2014/main" id="{3E06617E-AAA0-8ED3-DA15-992F7CD8C5B7}"/>
              </a:ext>
            </a:extLst>
          </p:cNvPr>
          <p:cNvSpPr>
            <a:spLocks noGrp="1"/>
          </p:cNvSpPr>
          <p:nvPr>
            <p:ph idx="1"/>
          </p:nvPr>
        </p:nvSpPr>
        <p:spPr>
          <a:xfrm>
            <a:off x="838200" y="1998662"/>
            <a:ext cx="4162425" cy="2860676"/>
          </a:xfrm>
        </p:spPr>
        <p:txBody>
          <a:bodyPr>
            <a:normAutofit/>
          </a:bodyPr>
          <a:lstStyle/>
          <a:p>
            <a:r>
              <a:rPr lang="en-US" sz="1800" b="0" i="0" dirty="0">
                <a:solidFill>
                  <a:schemeClr val="bg1"/>
                </a:solidFill>
                <a:effectLst/>
                <a:latin typeface="Calibri "/>
              </a:rPr>
              <a:t>In </a:t>
            </a:r>
            <a:r>
              <a:rPr lang="en-US" sz="1800" b="0" i="0" u="none" strike="noStrike" dirty="0">
                <a:solidFill>
                  <a:schemeClr val="bg1"/>
                </a:solidFill>
                <a:effectLst/>
                <a:latin typeface="Calibri "/>
              </a:rPr>
              <a:t>mathematics</a:t>
            </a:r>
            <a:r>
              <a:rPr lang="en-US" sz="1800" b="0" i="0" dirty="0">
                <a:solidFill>
                  <a:schemeClr val="bg1"/>
                </a:solidFill>
                <a:effectLst/>
                <a:latin typeface="Calibri "/>
              </a:rPr>
              <a:t>, a </a:t>
            </a:r>
            <a:r>
              <a:rPr lang="en-US" sz="1800" b="1" i="0" dirty="0">
                <a:solidFill>
                  <a:schemeClr val="bg1"/>
                </a:solidFill>
                <a:effectLst/>
                <a:latin typeface="Calibri "/>
              </a:rPr>
              <a:t>de </a:t>
            </a:r>
            <a:r>
              <a:rPr lang="en-US" sz="1800" b="1" i="0" dirty="0" err="1">
                <a:solidFill>
                  <a:schemeClr val="bg1"/>
                </a:solidFill>
                <a:effectLst/>
                <a:latin typeface="Calibri "/>
              </a:rPr>
              <a:t>Rham</a:t>
            </a:r>
            <a:r>
              <a:rPr lang="en-US" sz="1800" b="1" i="0" dirty="0">
                <a:solidFill>
                  <a:schemeClr val="bg1"/>
                </a:solidFill>
                <a:effectLst/>
                <a:latin typeface="Calibri "/>
              </a:rPr>
              <a:t> curve</a:t>
            </a:r>
            <a:r>
              <a:rPr lang="en-US" sz="1800" b="0" i="0" dirty="0">
                <a:solidFill>
                  <a:schemeClr val="bg1"/>
                </a:solidFill>
                <a:effectLst/>
                <a:latin typeface="Calibri "/>
              </a:rPr>
              <a:t> is a continuous </a:t>
            </a:r>
            <a:r>
              <a:rPr lang="en-US" sz="1800" b="0" i="0" u="none" strike="noStrike" dirty="0">
                <a:solidFill>
                  <a:schemeClr val="bg1"/>
                </a:solidFill>
                <a:effectLst/>
                <a:latin typeface="Calibri "/>
              </a:rPr>
              <a:t>fractal curve</a:t>
            </a:r>
            <a:r>
              <a:rPr lang="en-US" sz="1800" b="0" i="0" dirty="0">
                <a:solidFill>
                  <a:schemeClr val="bg1"/>
                </a:solidFill>
                <a:effectLst/>
                <a:latin typeface="Calibri "/>
              </a:rPr>
              <a:t> obtained as the image of the </a:t>
            </a:r>
            <a:r>
              <a:rPr lang="en-US" sz="1800" b="0" i="0" u="none" strike="noStrike" dirty="0">
                <a:solidFill>
                  <a:schemeClr val="bg1"/>
                </a:solidFill>
                <a:effectLst/>
                <a:latin typeface="Calibri "/>
              </a:rPr>
              <a:t>Cantor space.</a:t>
            </a:r>
          </a:p>
          <a:p>
            <a:r>
              <a:rPr lang="en-US" sz="1800" b="0" i="0" dirty="0">
                <a:solidFill>
                  <a:schemeClr val="bg1"/>
                </a:solidFill>
                <a:effectLst/>
                <a:latin typeface="Calibri "/>
              </a:rPr>
              <a:t>Many well-known fractal curves, including the </a:t>
            </a:r>
            <a:r>
              <a:rPr lang="en-US" sz="1800" b="0" i="0" u="none" strike="noStrike" dirty="0">
                <a:solidFill>
                  <a:schemeClr val="bg1"/>
                </a:solidFill>
                <a:effectLst/>
                <a:latin typeface="Calibri "/>
              </a:rPr>
              <a:t>Lévy curve</a:t>
            </a:r>
            <a:r>
              <a:rPr lang="en-US" sz="1800" b="0" i="0" dirty="0">
                <a:solidFill>
                  <a:schemeClr val="bg1"/>
                </a:solidFill>
                <a:effectLst/>
                <a:latin typeface="Calibri "/>
              </a:rPr>
              <a:t>, </a:t>
            </a:r>
            <a:r>
              <a:rPr lang="en-US" sz="1800" b="0" i="0" u="none" strike="noStrike" dirty="0">
                <a:solidFill>
                  <a:schemeClr val="bg1"/>
                </a:solidFill>
                <a:effectLst/>
                <a:latin typeface="Calibri "/>
              </a:rPr>
              <a:t>Minkowski's question mark function</a:t>
            </a:r>
            <a:r>
              <a:rPr lang="en-US" sz="1800" b="0" i="0" dirty="0">
                <a:solidFill>
                  <a:schemeClr val="bg1"/>
                </a:solidFill>
                <a:effectLst/>
                <a:latin typeface="Calibri "/>
              </a:rPr>
              <a:t>, </a:t>
            </a:r>
            <a:r>
              <a:rPr lang="en-US" sz="1800" b="0" i="0" u="none" strike="noStrike" dirty="0">
                <a:solidFill>
                  <a:schemeClr val="bg1"/>
                </a:solidFill>
                <a:effectLst/>
                <a:latin typeface="Calibri "/>
              </a:rPr>
              <a:t>blancmange curve</a:t>
            </a:r>
            <a:r>
              <a:rPr lang="en-US" sz="1800" b="0" i="0" dirty="0">
                <a:solidFill>
                  <a:schemeClr val="bg1"/>
                </a:solidFill>
                <a:effectLst/>
                <a:latin typeface="Calibri "/>
              </a:rPr>
              <a:t>, and the </a:t>
            </a:r>
            <a:r>
              <a:rPr lang="en-US" sz="1800" b="0" i="0" u="none" strike="noStrike" dirty="0">
                <a:solidFill>
                  <a:schemeClr val="bg1"/>
                </a:solidFill>
                <a:effectLst/>
                <a:latin typeface="Calibri "/>
              </a:rPr>
              <a:t>Koch curve</a:t>
            </a:r>
            <a:r>
              <a:rPr lang="en-US" sz="1800" b="0" i="0" dirty="0">
                <a:solidFill>
                  <a:schemeClr val="bg1"/>
                </a:solidFill>
                <a:effectLst/>
                <a:latin typeface="Calibri "/>
              </a:rPr>
              <a:t> are all examples of de </a:t>
            </a:r>
            <a:r>
              <a:rPr lang="en-US" sz="1800" b="0" i="0" dirty="0" err="1">
                <a:solidFill>
                  <a:schemeClr val="bg1"/>
                </a:solidFill>
                <a:effectLst/>
                <a:latin typeface="Calibri "/>
              </a:rPr>
              <a:t>Rham</a:t>
            </a:r>
            <a:r>
              <a:rPr lang="en-US" sz="1800" b="0" i="0" dirty="0">
                <a:solidFill>
                  <a:schemeClr val="bg1"/>
                </a:solidFill>
                <a:effectLst/>
                <a:latin typeface="Calibri "/>
              </a:rPr>
              <a:t> curves.</a:t>
            </a:r>
          </a:p>
          <a:p>
            <a:r>
              <a:rPr lang="en-US" sz="1800" b="0" i="0" dirty="0">
                <a:solidFill>
                  <a:schemeClr val="bg1"/>
                </a:solidFill>
                <a:effectLst/>
                <a:latin typeface="Calibri "/>
              </a:rPr>
              <a:t>The general form of the curve was first described by </a:t>
            </a:r>
            <a:r>
              <a:rPr lang="en-US" sz="1800" b="0" i="0" u="none" strike="noStrike" dirty="0">
                <a:solidFill>
                  <a:schemeClr val="bg1"/>
                </a:solidFill>
                <a:effectLst/>
                <a:latin typeface="Calibri "/>
              </a:rPr>
              <a:t>Georges de </a:t>
            </a:r>
            <a:r>
              <a:rPr lang="en-US" sz="1800" b="0" i="0" u="none" strike="noStrike" dirty="0" err="1">
                <a:solidFill>
                  <a:schemeClr val="bg1"/>
                </a:solidFill>
                <a:effectLst/>
                <a:latin typeface="Calibri "/>
              </a:rPr>
              <a:t>Rham</a:t>
            </a:r>
            <a:r>
              <a:rPr lang="en-US" sz="1800" b="0" i="0" dirty="0">
                <a:solidFill>
                  <a:schemeClr val="bg1"/>
                </a:solidFill>
                <a:effectLst/>
                <a:latin typeface="Calibri "/>
              </a:rPr>
              <a:t> in 1957.</a:t>
            </a:r>
            <a:endParaRPr lang="en-US" sz="1800" dirty="0">
              <a:solidFill>
                <a:schemeClr val="bg1"/>
              </a:solidFill>
              <a:latin typeface="Calibri "/>
            </a:endParaRPr>
          </a:p>
        </p:txBody>
      </p:sp>
      <p:pic>
        <p:nvPicPr>
          <p:cNvPr id="5" name="Picture 4">
            <a:extLst>
              <a:ext uri="{FF2B5EF4-FFF2-40B4-BE49-F238E27FC236}">
                <a16:creationId xmlns:a16="http://schemas.microsoft.com/office/drawing/2014/main" id="{9D18A7E5-2496-4DAC-FCC3-F1A6269165B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542" b="90000" l="10000" r="90625">
                        <a14:foregroundMark x1="80781" y1="50000" x2="83125" y2="53333"/>
                        <a14:foregroundMark x1="83125" y1="53333" x2="83125" y2="53333"/>
                        <a14:foregroundMark x1="83125" y1="53333" x2="83125" y2="53333"/>
                        <a14:foregroundMark x1="90625" y1="46875" x2="90625" y2="46875"/>
                        <a14:foregroundMark x1="90625" y1="46875" x2="90625" y2="46875"/>
                        <a14:foregroundMark x1="69375" y1="70833" x2="69375" y2="70833"/>
                        <a14:foregroundMark x1="69375" y1="70833" x2="69375" y2="70833"/>
                        <a14:foregroundMark x1="72500" y1="65417" x2="72500" y2="65417"/>
                        <a14:foregroundMark x1="72500" y1="65417" x2="72500" y2="65417"/>
                        <a14:foregroundMark x1="73125" y1="68333" x2="73125" y2="68333"/>
                        <a14:foregroundMark x1="73125" y1="68333" x2="73125" y2="68333"/>
                        <a14:foregroundMark x1="35625" y1="65833" x2="35625" y2="65833"/>
                        <a14:foregroundMark x1="35625" y1="65833" x2="35625" y2="65833"/>
                        <a14:foregroundMark x1="32031" y1="67292" x2="32031" y2="67292"/>
                        <a14:foregroundMark x1="32031" y1="67292" x2="32031" y2="67292"/>
                        <a14:foregroundMark x1="32813" y1="68958" x2="32813" y2="68958"/>
                        <a14:foregroundMark x1="32813" y1="68958" x2="32813" y2="68958"/>
                        <a14:foregroundMark x1="31719" y1="77292" x2="31719" y2="77292"/>
                        <a14:foregroundMark x1="32500" y1="8542" x2="32500" y2="8542"/>
                        <a14:foregroundMark x1="32500" y1="8542" x2="32500" y2="8542"/>
                        <a14:foregroundMark x1="37500" y1="72292" x2="37500" y2="72292"/>
                        <a14:foregroundMark x1="37500" y1="72292" x2="37500" y2="72292"/>
                        <a14:foregroundMark x1="35469" y1="78125" x2="35469" y2="78125"/>
                        <a14:foregroundMark x1="35469" y1="78125" x2="35469" y2="78125"/>
                        <a14:foregroundMark x1="34688" y1="77292" x2="34688" y2="77292"/>
                        <a14:foregroundMark x1="34688" y1="77292" x2="34688" y2="77292"/>
                        <a14:foregroundMark x1="34688" y1="76042" x2="34688" y2="76042"/>
                        <a14:foregroundMark x1="34688" y1="76042" x2="34688" y2="76042"/>
                        <a14:foregroundMark x1="34219" y1="74167" x2="34219" y2="74167"/>
                        <a14:foregroundMark x1="34219" y1="74167" x2="34219" y2="74167"/>
                        <a14:foregroundMark x1="37031" y1="76042" x2="37031" y2="76042"/>
                        <a14:foregroundMark x1="37031" y1="76042" x2="37031" y2="76042"/>
                        <a14:foregroundMark x1="32031" y1="75833" x2="32031" y2="75833"/>
                        <a14:foregroundMark x1="32031" y1="75833" x2="32031" y2="75833"/>
                        <a14:foregroundMark x1="32031" y1="77083" x2="32031" y2="77083"/>
                        <a14:foregroundMark x1="32031" y1="77083" x2="32031" y2="77083"/>
                        <a14:foregroundMark x1="32500" y1="77917" x2="32500" y2="77917"/>
                        <a14:foregroundMark x1="32500" y1="77917" x2="32500" y2="77917"/>
                        <a14:foregroundMark x1="31563" y1="76667" x2="31563" y2="76667"/>
                        <a14:foregroundMark x1="31563" y1="76667" x2="31563" y2="76667"/>
                        <a14:foregroundMark x1="34844" y1="77292" x2="34844" y2="77292"/>
                        <a14:foregroundMark x1="34844" y1="77292" x2="34844" y2="77292"/>
                        <a14:foregroundMark x1="35938" y1="76875" x2="35938" y2="76875"/>
                        <a14:foregroundMark x1="35938" y1="76875" x2="35938" y2="76875"/>
                        <a14:foregroundMark x1="31875" y1="78125" x2="31875" y2="78125"/>
                        <a14:foregroundMark x1="31875" y1="78125" x2="31875" y2="78125"/>
                        <a14:foregroundMark x1="31250" y1="78750" x2="31250" y2="78750"/>
                        <a14:foregroundMark x1="31250" y1="78750" x2="31250" y2="78750"/>
                        <a14:foregroundMark x1="31250" y1="78750" x2="31250" y2="78750"/>
                        <a14:foregroundMark x1="31250" y1="78750" x2="31250" y2="78750"/>
                        <a14:foregroundMark x1="31250" y1="78750" x2="31250" y2="78750"/>
                        <a14:foregroundMark x1="31250" y1="78750" x2="31250" y2="78750"/>
                        <a14:foregroundMark x1="36094" y1="76667" x2="36094" y2="76667"/>
                        <a14:foregroundMark x1="36094" y1="76667" x2="36094" y2="76667"/>
                        <a14:foregroundMark x1="36250" y1="77083" x2="36250" y2="77083"/>
                        <a14:foregroundMark x1="36250" y1="77083" x2="36250" y2="77083"/>
                        <a14:foregroundMark x1="36250" y1="76875" x2="36250" y2="76875"/>
                        <a14:foregroundMark x1="36250" y1="76875" x2="36250" y2="76875"/>
                        <a14:foregroundMark x1="36250" y1="76875" x2="36250" y2="76875"/>
                        <a14:foregroundMark x1="36250" y1="76875" x2="36250" y2="76875"/>
                        <a14:foregroundMark x1="36250" y1="76875" x2="36250" y2="76875"/>
                        <a14:foregroundMark x1="36250" y1="76875" x2="36250" y2="76875"/>
                        <a14:foregroundMark x1="36250" y1="76875" x2="32344" y2="78750"/>
                        <a14:foregroundMark x1="30938" y1="78750" x2="31094" y2="78958"/>
                        <a14:foregroundMark x1="36563" y1="76667" x2="36094" y2="76667"/>
                        <a14:foregroundMark x1="36719" y1="76458" x2="36719" y2="76458"/>
                        <a14:foregroundMark x1="37031" y1="76250" x2="36094" y2="76875"/>
                        <a14:foregroundMark x1="32656" y1="68125" x2="32656" y2="68125"/>
                        <a14:foregroundMark x1="53438" y1="31458" x2="53438" y2="31458"/>
                        <a14:foregroundMark x1="53438" y1="31458" x2="53438" y2="31458"/>
                        <a14:foregroundMark x1="53438" y1="31458" x2="53438" y2="31458"/>
                        <a14:foregroundMark x1="53438" y1="31458" x2="53438" y2="31458"/>
                        <a14:foregroundMark x1="50625" y1="35417" x2="50625" y2="35417"/>
                        <a14:foregroundMark x1="50625" y1="35417" x2="50625" y2="35417"/>
                        <a14:backgroundMark x1="41181" y1="76458" x2="48594" y2="76042"/>
                        <a14:backgroundMark x1="37457" y1="76667" x2="41181" y2="76458"/>
                        <a14:backgroundMark x1="48594" y1="76042" x2="52969" y2="71250"/>
                        <a14:backgroundMark x1="31719" y1="78542" x2="31719" y2="78542"/>
                        <a14:backgroundMark x1="31719" y1="78542" x2="31719" y2="78542"/>
                        <a14:backgroundMark x1="31719" y1="78542" x2="31719" y2="78542"/>
                        <a14:backgroundMark x1="31719" y1="78542" x2="31719" y2="78542"/>
                        <a14:backgroundMark x1="31719" y1="78542" x2="31719" y2="78542"/>
                        <a14:backgroundMark x1="30781" y1="75625" x2="30781" y2="75625"/>
                        <a14:backgroundMark x1="30781" y1="75625" x2="30781" y2="75625"/>
                        <a14:backgroundMark x1="31094" y1="76875" x2="31094" y2="76875"/>
                        <a14:backgroundMark x1="31094" y1="76875" x2="31094" y2="76875"/>
                        <a14:backgroundMark x1="32969" y1="69167" x2="32969" y2="69167"/>
                        <a14:backgroundMark x1="33125" y1="68958" x2="33125" y2="68958"/>
                        <a14:backgroundMark x1="32656" y1="69167" x2="32656" y2="69167"/>
                        <a14:backgroundMark x1="32813" y1="68958" x2="32813" y2="68958"/>
                      </a14:backgroundRemoval>
                    </a14:imgEffect>
                  </a14:imgLayer>
                </a14:imgProps>
              </a:ext>
              <a:ext uri="{28A0092B-C50C-407E-A947-70E740481C1C}">
                <a14:useLocalDpi xmlns:a14="http://schemas.microsoft.com/office/drawing/2010/main" val="0"/>
              </a:ext>
            </a:extLst>
          </a:blip>
          <a:stretch>
            <a:fillRect/>
          </a:stretch>
        </p:blipFill>
        <p:spPr>
          <a:xfrm>
            <a:off x="5559425" y="1143000"/>
            <a:ext cx="6096000" cy="4572000"/>
          </a:xfrm>
          <a:prstGeom prst="rect">
            <a:avLst/>
          </a:prstGeom>
        </p:spPr>
      </p:pic>
    </p:spTree>
    <p:extLst>
      <p:ext uri="{BB962C8B-B14F-4D97-AF65-F5344CB8AC3E}">
        <p14:creationId xmlns:p14="http://schemas.microsoft.com/office/powerpoint/2010/main" val="2310060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EE3C6B-AEE5-7568-5349-48ABF21F4B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 y="554424"/>
            <a:ext cx="3069424" cy="2442259"/>
          </a:xfrm>
        </p:spPr>
      </p:pic>
      <p:pic>
        <p:nvPicPr>
          <p:cNvPr id="7" name="Picture 6">
            <a:extLst>
              <a:ext uri="{FF2B5EF4-FFF2-40B4-BE49-F238E27FC236}">
                <a16:creationId xmlns:a16="http://schemas.microsoft.com/office/drawing/2014/main" id="{3E482D36-FDB7-5AA0-7F4B-E253A58DB6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51113"/>
            <a:ext cx="3069565" cy="2838112"/>
          </a:xfrm>
          <a:prstGeom prst="rect">
            <a:avLst/>
          </a:prstGeom>
        </p:spPr>
      </p:pic>
      <p:pic>
        <p:nvPicPr>
          <p:cNvPr id="9" name="Picture 8">
            <a:extLst>
              <a:ext uri="{FF2B5EF4-FFF2-40B4-BE49-F238E27FC236}">
                <a16:creationId xmlns:a16="http://schemas.microsoft.com/office/drawing/2014/main" id="{F8193DA9-5781-03A1-8F78-211B39AA59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5051" y="554424"/>
            <a:ext cx="3062046" cy="2442258"/>
          </a:xfrm>
          <a:prstGeom prst="rect">
            <a:avLst/>
          </a:prstGeom>
        </p:spPr>
      </p:pic>
      <p:pic>
        <p:nvPicPr>
          <p:cNvPr id="11" name="Picture 10">
            <a:extLst>
              <a:ext uri="{FF2B5EF4-FFF2-40B4-BE49-F238E27FC236}">
                <a16:creationId xmlns:a16="http://schemas.microsoft.com/office/drawing/2014/main" id="{FB66C9A3-6D9A-28D7-21F9-9F261BC1DC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9565" y="3551113"/>
            <a:ext cx="3062046" cy="2838112"/>
          </a:xfrm>
          <a:prstGeom prst="rect">
            <a:avLst/>
          </a:prstGeom>
        </p:spPr>
      </p:pic>
      <p:pic>
        <p:nvPicPr>
          <p:cNvPr id="15" name="Picture 14">
            <a:extLst>
              <a:ext uri="{FF2B5EF4-FFF2-40B4-BE49-F238E27FC236}">
                <a16:creationId xmlns:a16="http://schemas.microsoft.com/office/drawing/2014/main" id="{3A048028-456D-1ECA-2C70-9511A78159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4590" y="3551113"/>
            <a:ext cx="3069564" cy="2838112"/>
          </a:xfrm>
          <a:prstGeom prst="rect">
            <a:avLst/>
          </a:prstGeom>
        </p:spPr>
      </p:pic>
      <p:pic>
        <p:nvPicPr>
          <p:cNvPr id="17" name="Picture 16">
            <a:extLst>
              <a:ext uri="{FF2B5EF4-FFF2-40B4-BE49-F238E27FC236}">
                <a16:creationId xmlns:a16="http://schemas.microsoft.com/office/drawing/2014/main" id="{BAF65ED5-4C79-A7F8-B772-1A9332D409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6697" y="548632"/>
            <a:ext cx="3085350" cy="2442259"/>
          </a:xfrm>
          <a:prstGeom prst="rect">
            <a:avLst/>
          </a:prstGeom>
        </p:spPr>
      </p:pic>
      <p:pic>
        <p:nvPicPr>
          <p:cNvPr id="19" name="Picture 18">
            <a:extLst>
              <a:ext uri="{FF2B5EF4-FFF2-40B4-BE49-F238E27FC236}">
                <a16:creationId xmlns:a16="http://schemas.microsoft.com/office/drawing/2014/main" id="{51D5D6C3-3BF9-9FC7-7A45-C31DD90E6C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94229" y="542840"/>
            <a:ext cx="3097771" cy="2442257"/>
          </a:xfrm>
          <a:prstGeom prst="rect">
            <a:avLst/>
          </a:prstGeom>
        </p:spPr>
      </p:pic>
      <p:pic>
        <p:nvPicPr>
          <p:cNvPr id="21" name="Picture 20">
            <a:extLst>
              <a:ext uri="{FF2B5EF4-FFF2-40B4-BE49-F238E27FC236}">
                <a16:creationId xmlns:a16="http://schemas.microsoft.com/office/drawing/2014/main" id="{05E104BD-5AEF-47AA-0119-2751E31489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229" y="3551109"/>
            <a:ext cx="3097772" cy="2832324"/>
          </a:xfrm>
          <a:prstGeom prst="rect">
            <a:avLst/>
          </a:prstGeom>
        </p:spPr>
      </p:pic>
    </p:spTree>
    <p:extLst>
      <p:ext uri="{BB962C8B-B14F-4D97-AF65-F5344CB8AC3E}">
        <p14:creationId xmlns:p14="http://schemas.microsoft.com/office/powerpoint/2010/main" val="129297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2C6-6D3F-7659-30A1-113B4DCC7A93}"/>
              </a:ext>
            </a:extLst>
          </p:cNvPr>
          <p:cNvSpPr>
            <a:spLocks noGrp="1"/>
          </p:cNvSpPr>
          <p:nvPr>
            <p:ph type="title"/>
          </p:nvPr>
        </p:nvSpPr>
        <p:spPr/>
        <p:txBody>
          <a:bodyPr>
            <a:normAutofit/>
          </a:bodyPr>
          <a:lstStyle/>
          <a:p>
            <a:r>
              <a:rPr lang="en-US" sz="3600" dirty="0" err="1">
                <a:solidFill>
                  <a:schemeClr val="bg1"/>
                </a:solidFill>
                <a:latin typeface="+mn-lt"/>
              </a:rPr>
              <a:t>Peano</a:t>
            </a:r>
            <a:r>
              <a:rPr lang="en-US" sz="3600" dirty="0">
                <a:solidFill>
                  <a:schemeClr val="bg1"/>
                </a:solidFill>
                <a:latin typeface="+mn-lt"/>
              </a:rPr>
              <a:t> Curve</a:t>
            </a:r>
          </a:p>
        </p:txBody>
      </p:sp>
      <p:sp>
        <p:nvSpPr>
          <p:cNvPr id="3" name="Content Placeholder 2">
            <a:extLst>
              <a:ext uri="{FF2B5EF4-FFF2-40B4-BE49-F238E27FC236}">
                <a16:creationId xmlns:a16="http://schemas.microsoft.com/office/drawing/2014/main" id="{3761025A-3620-A671-559E-CE2795F0EE9D}"/>
              </a:ext>
            </a:extLst>
          </p:cNvPr>
          <p:cNvSpPr>
            <a:spLocks noGrp="1"/>
          </p:cNvSpPr>
          <p:nvPr>
            <p:ph idx="1"/>
          </p:nvPr>
        </p:nvSpPr>
        <p:spPr>
          <a:xfrm>
            <a:off x="942373" y="2766219"/>
            <a:ext cx="4023167" cy="1325562"/>
          </a:xfrm>
        </p:spPr>
        <p:txBody>
          <a:bodyPr>
            <a:normAutofit/>
          </a:bodyPr>
          <a:lstStyle/>
          <a:p>
            <a:r>
              <a:rPr lang="en-US" sz="2000" dirty="0">
                <a:solidFill>
                  <a:schemeClr val="bg1"/>
                </a:solidFill>
              </a:rPr>
              <a:t>T</a:t>
            </a:r>
            <a:r>
              <a:rPr lang="en-US" sz="2000" b="0" i="0" dirty="0">
                <a:solidFill>
                  <a:schemeClr val="bg1"/>
                </a:solidFill>
                <a:effectLst/>
              </a:rPr>
              <a:t>he </a:t>
            </a:r>
            <a:r>
              <a:rPr lang="en-US" sz="2000" b="1" i="0" dirty="0" err="1">
                <a:solidFill>
                  <a:schemeClr val="bg1"/>
                </a:solidFill>
                <a:effectLst/>
              </a:rPr>
              <a:t>Peano</a:t>
            </a:r>
            <a:r>
              <a:rPr lang="en-US" sz="2000" b="1" i="0" dirty="0">
                <a:solidFill>
                  <a:schemeClr val="bg1"/>
                </a:solidFill>
                <a:effectLst/>
              </a:rPr>
              <a:t> curve</a:t>
            </a:r>
            <a:r>
              <a:rPr lang="en-US" sz="2000" b="0" i="0" dirty="0">
                <a:solidFill>
                  <a:schemeClr val="bg1"/>
                </a:solidFill>
                <a:effectLst/>
              </a:rPr>
              <a:t> is the first example of a </a:t>
            </a:r>
            <a:r>
              <a:rPr lang="en-US" sz="2000" b="0" i="0" u="none" strike="noStrike" dirty="0">
                <a:solidFill>
                  <a:schemeClr val="bg1"/>
                </a:solidFill>
                <a:effectLst/>
              </a:rPr>
              <a:t>space-filling curve</a:t>
            </a:r>
            <a:r>
              <a:rPr lang="en-US" sz="2000" b="0" i="0" dirty="0">
                <a:solidFill>
                  <a:schemeClr val="bg1"/>
                </a:solidFill>
                <a:effectLst/>
              </a:rPr>
              <a:t> to be discovered, by </a:t>
            </a:r>
            <a:r>
              <a:rPr lang="en-US" sz="2000" b="0" i="0" u="none" strike="noStrike" dirty="0">
                <a:solidFill>
                  <a:schemeClr val="bg1"/>
                </a:solidFill>
                <a:effectLst/>
              </a:rPr>
              <a:t>Giuseppe</a:t>
            </a:r>
            <a:r>
              <a:rPr lang="en-US" sz="2000" b="0" i="0" u="none" strike="noStrike" dirty="0">
                <a:solidFill>
                  <a:srgbClr val="0563C1"/>
                </a:solidFill>
                <a:effectLst/>
              </a:rPr>
              <a:t> </a:t>
            </a:r>
            <a:r>
              <a:rPr lang="en-US" sz="2000" b="0" i="0" u="none" strike="noStrike" dirty="0" err="1">
                <a:solidFill>
                  <a:schemeClr val="bg1"/>
                </a:solidFill>
                <a:effectLst/>
              </a:rPr>
              <a:t>Peano</a:t>
            </a:r>
            <a:r>
              <a:rPr lang="en-US" sz="2000" b="0" i="0" dirty="0">
                <a:solidFill>
                  <a:schemeClr val="bg1"/>
                </a:solidFill>
                <a:effectLst/>
              </a:rPr>
              <a:t> in 1890.</a:t>
            </a:r>
            <a:endParaRPr lang="en-US" sz="2000" dirty="0">
              <a:solidFill>
                <a:schemeClr val="bg1"/>
              </a:solidFill>
            </a:endParaRPr>
          </a:p>
        </p:txBody>
      </p:sp>
      <p:pic>
        <p:nvPicPr>
          <p:cNvPr id="5" name="Picture 4">
            <a:extLst>
              <a:ext uri="{FF2B5EF4-FFF2-40B4-BE49-F238E27FC236}">
                <a16:creationId xmlns:a16="http://schemas.microsoft.com/office/drawing/2014/main" id="{95CFF85C-F2BB-B207-7A31-EB8B87290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793" y="1090583"/>
            <a:ext cx="4676834" cy="4676834"/>
          </a:xfrm>
          <a:prstGeom prst="rect">
            <a:avLst/>
          </a:prstGeom>
        </p:spPr>
      </p:pic>
    </p:spTree>
    <p:extLst>
      <p:ext uri="{BB962C8B-B14F-4D97-AF65-F5344CB8AC3E}">
        <p14:creationId xmlns:p14="http://schemas.microsoft.com/office/powerpoint/2010/main" val="3501699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1050</Words>
  <Application>Microsoft Office PowerPoint</Application>
  <PresentationFormat>Widescreen</PresentationFormat>
  <Paragraphs>71</Paragraphs>
  <Slides>32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vt:lpstr>
      <vt:lpstr>Calibri</vt:lpstr>
      <vt:lpstr>Calibri </vt:lpstr>
      <vt:lpstr>Calibri Light</vt:lpstr>
      <vt:lpstr>Office Theme</vt:lpstr>
      <vt:lpstr>The Fractal Universe: Chaos and Beyond</vt:lpstr>
      <vt:lpstr>Game of Life</vt:lpstr>
      <vt:lpstr>PowerPoint Presentation</vt:lpstr>
      <vt:lpstr>What’s a Fractal?</vt:lpstr>
      <vt:lpstr>Mandelbulb</vt:lpstr>
      <vt:lpstr>PowerPoint Presentation</vt:lpstr>
      <vt:lpstr>DeRham Curves</vt:lpstr>
      <vt:lpstr>PowerPoint Presentation</vt:lpstr>
      <vt:lpstr>Peano Curve</vt:lpstr>
      <vt:lpstr>PowerPoint Presentation</vt:lpstr>
      <vt:lpstr>Dragon Curve</vt:lpstr>
      <vt:lpstr>PowerPoint Presentation</vt:lpstr>
      <vt:lpstr>Koch Curve</vt:lpstr>
      <vt:lpstr>PowerPoint Presentation</vt:lpstr>
      <vt:lpstr>Lévy C curve</vt:lpstr>
      <vt:lpstr>PowerPoint Presentation</vt:lpstr>
      <vt:lpstr>Binary Fractal Tree</vt:lpstr>
      <vt:lpstr>PowerPoint Presentation</vt:lpstr>
      <vt:lpstr>Random Fractal Tree</vt:lpstr>
      <vt:lpstr>PowerPoint Presentation</vt:lpstr>
      <vt:lpstr>Pythagorean Tree</vt:lpstr>
      <vt:lpstr>PowerPoint Presentation</vt:lpstr>
      <vt:lpstr>Brownian Tree</vt:lpstr>
      <vt:lpstr>PowerPoint Presentation</vt:lpstr>
      <vt:lpstr>Chaos Game</vt:lpstr>
      <vt:lpstr>PowerPoint Presentation</vt:lpstr>
      <vt:lpstr>PowerPoint Presentation</vt:lpstr>
      <vt:lpstr>Apollonian Gasket</vt:lpstr>
      <vt:lpstr>PowerPoint Presentation</vt:lpstr>
      <vt:lpstr>Snowflake Generator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Fractal Universe: Chaos and Beyond</dc:title>
  <dc:creator>Elie Makdissi</dc:creator>
  <cp:lastModifiedBy>Elie Makdissi</cp:lastModifiedBy>
  <cp:revision>5</cp:revision>
  <dcterms:created xsi:type="dcterms:W3CDTF">2024-05-15T19:05:08Z</dcterms:created>
  <dcterms:modified xsi:type="dcterms:W3CDTF">2024-05-21T19:46:39Z</dcterms:modified>
</cp:coreProperties>
</file>